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74" r:id="rId4"/>
    <p:sldId id="275" r:id="rId5"/>
    <p:sldId id="276" r:id="rId6"/>
    <p:sldId id="258" r:id="rId7"/>
    <p:sldId id="277"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8" r:id="rId21"/>
    <p:sldId id="271" r:id="rId22"/>
    <p:sldId id="280" r:id="rId23"/>
    <p:sldId id="281" r:id="rId24"/>
    <p:sldId id="282" r:id="rId25"/>
    <p:sldId id="272" r:id="rId26"/>
    <p:sldId id="273" r:id="rId27"/>
    <p:sldId id="279" r:id="rId28"/>
    <p:sldId id="283" r:id="rId29"/>
    <p:sldId id="284"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C8610-ECDF-4B45-93E0-497BFC68F578}" type="datetimeFigureOut">
              <a:rPr lang="de-DE" smtClean="0"/>
              <a:t>23.05.2019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E34EB-A3D0-4A86-BA8B-F156912ECF39}" type="slidenum">
              <a:rPr lang="de-DE" smtClean="0"/>
              <a:t>‹Nr.›</a:t>
            </a:fld>
            <a:endParaRPr lang="de-DE"/>
          </a:p>
        </p:txBody>
      </p:sp>
    </p:spTree>
    <p:extLst>
      <p:ext uri="{BB962C8B-B14F-4D97-AF65-F5344CB8AC3E}">
        <p14:creationId xmlns:p14="http://schemas.microsoft.com/office/powerpoint/2010/main" val="21692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67A01571-B544-49D6-B509-7152A9D60AB1}" type="datetimeFigureOut">
              <a:rPr lang="de-DE" smtClean="0"/>
              <a:t>23.05.2019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F910F56-0D91-4AE8-9BED-55FA4F141221}" type="slidenum">
              <a:rPr lang="de-DE" smtClean="0"/>
              <a:t>‹Nr.›</a:t>
            </a:fld>
            <a:endParaRPr lang="de-DE"/>
          </a:p>
        </p:txBody>
      </p:sp>
    </p:spTree>
    <p:extLst>
      <p:ext uri="{BB962C8B-B14F-4D97-AF65-F5344CB8AC3E}">
        <p14:creationId xmlns:p14="http://schemas.microsoft.com/office/powerpoint/2010/main" val="3749759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7A01571-B544-49D6-B509-7152A9D60AB1}" type="datetimeFigureOut">
              <a:rPr lang="de-DE" smtClean="0"/>
              <a:t>23.05.2019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F910F56-0D91-4AE8-9BED-55FA4F141221}" type="slidenum">
              <a:rPr lang="de-DE" smtClean="0"/>
              <a:t>‹Nr.›</a:t>
            </a:fld>
            <a:endParaRPr lang="de-DE"/>
          </a:p>
        </p:txBody>
      </p:sp>
    </p:spTree>
    <p:extLst>
      <p:ext uri="{BB962C8B-B14F-4D97-AF65-F5344CB8AC3E}">
        <p14:creationId xmlns:p14="http://schemas.microsoft.com/office/powerpoint/2010/main" val="313320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7A01571-B544-49D6-B509-7152A9D60AB1}" type="datetimeFigureOut">
              <a:rPr lang="de-DE" smtClean="0"/>
              <a:t>23.05.2019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F910F56-0D91-4AE8-9BED-55FA4F141221}" type="slidenum">
              <a:rPr lang="de-DE" smtClean="0"/>
              <a:t>‹Nr.›</a:t>
            </a:fld>
            <a:endParaRPr lang="de-DE"/>
          </a:p>
        </p:txBody>
      </p:sp>
    </p:spTree>
    <p:extLst>
      <p:ext uri="{BB962C8B-B14F-4D97-AF65-F5344CB8AC3E}">
        <p14:creationId xmlns:p14="http://schemas.microsoft.com/office/powerpoint/2010/main" val="50572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7A01571-B544-49D6-B509-7152A9D60AB1}" type="datetimeFigureOut">
              <a:rPr lang="de-DE" smtClean="0"/>
              <a:t>23.05.2019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F910F56-0D91-4AE8-9BED-55FA4F141221}" type="slidenum">
              <a:rPr lang="de-DE" smtClean="0"/>
              <a:t>‹Nr.›</a:t>
            </a:fld>
            <a:endParaRPr lang="de-DE"/>
          </a:p>
        </p:txBody>
      </p:sp>
    </p:spTree>
    <p:extLst>
      <p:ext uri="{BB962C8B-B14F-4D97-AF65-F5344CB8AC3E}">
        <p14:creationId xmlns:p14="http://schemas.microsoft.com/office/powerpoint/2010/main" val="77550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67A01571-B544-49D6-B509-7152A9D60AB1}" type="datetimeFigureOut">
              <a:rPr lang="de-DE" smtClean="0"/>
              <a:t>23.05.2019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F910F56-0D91-4AE8-9BED-55FA4F141221}" type="slidenum">
              <a:rPr lang="de-DE" smtClean="0"/>
              <a:t>‹Nr.›</a:t>
            </a:fld>
            <a:endParaRPr lang="de-DE"/>
          </a:p>
        </p:txBody>
      </p:sp>
    </p:spTree>
    <p:extLst>
      <p:ext uri="{BB962C8B-B14F-4D97-AF65-F5344CB8AC3E}">
        <p14:creationId xmlns:p14="http://schemas.microsoft.com/office/powerpoint/2010/main" val="238590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7A01571-B544-49D6-B509-7152A9D60AB1}" type="datetimeFigureOut">
              <a:rPr lang="de-DE" smtClean="0"/>
              <a:t>23.05.2019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F910F56-0D91-4AE8-9BED-55FA4F141221}" type="slidenum">
              <a:rPr lang="de-DE" smtClean="0"/>
              <a:t>‹Nr.›</a:t>
            </a:fld>
            <a:endParaRPr lang="de-DE"/>
          </a:p>
        </p:txBody>
      </p:sp>
    </p:spTree>
    <p:extLst>
      <p:ext uri="{BB962C8B-B14F-4D97-AF65-F5344CB8AC3E}">
        <p14:creationId xmlns:p14="http://schemas.microsoft.com/office/powerpoint/2010/main" val="1434868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7A01571-B544-49D6-B509-7152A9D60AB1}" type="datetimeFigureOut">
              <a:rPr lang="de-DE" smtClean="0"/>
              <a:t>23.05.2019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F910F56-0D91-4AE8-9BED-55FA4F141221}" type="slidenum">
              <a:rPr lang="de-DE" smtClean="0"/>
              <a:t>‹Nr.›</a:t>
            </a:fld>
            <a:endParaRPr lang="de-DE"/>
          </a:p>
        </p:txBody>
      </p:sp>
    </p:spTree>
    <p:extLst>
      <p:ext uri="{BB962C8B-B14F-4D97-AF65-F5344CB8AC3E}">
        <p14:creationId xmlns:p14="http://schemas.microsoft.com/office/powerpoint/2010/main" val="361794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7A01571-B544-49D6-B509-7152A9D60AB1}" type="datetimeFigureOut">
              <a:rPr lang="de-DE" smtClean="0"/>
              <a:t>23.05.2019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F910F56-0D91-4AE8-9BED-55FA4F141221}" type="slidenum">
              <a:rPr lang="de-DE" smtClean="0"/>
              <a:t>‹Nr.›</a:t>
            </a:fld>
            <a:endParaRPr lang="de-DE"/>
          </a:p>
        </p:txBody>
      </p:sp>
    </p:spTree>
    <p:extLst>
      <p:ext uri="{BB962C8B-B14F-4D97-AF65-F5344CB8AC3E}">
        <p14:creationId xmlns:p14="http://schemas.microsoft.com/office/powerpoint/2010/main" val="190238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7A01571-B544-49D6-B509-7152A9D60AB1}" type="datetimeFigureOut">
              <a:rPr lang="de-DE" smtClean="0"/>
              <a:t>23.05.2019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F910F56-0D91-4AE8-9BED-55FA4F141221}" type="slidenum">
              <a:rPr lang="de-DE" smtClean="0"/>
              <a:t>‹Nr.›</a:t>
            </a:fld>
            <a:endParaRPr lang="de-DE"/>
          </a:p>
        </p:txBody>
      </p:sp>
    </p:spTree>
    <p:extLst>
      <p:ext uri="{BB962C8B-B14F-4D97-AF65-F5344CB8AC3E}">
        <p14:creationId xmlns:p14="http://schemas.microsoft.com/office/powerpoint/2010/main" val="2184705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67A01571-B544-49D6-B509-7152A9D60AB1}" type="datetimeFigureOut">
              <a:rPr lang="de-DE" smtClean="0"/>
              <a:t>23.05.2019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F910F56-0D91-4AE8-9BED-55FA4F141221}" type="slidenum">
              <a:rPr lang="de-DE" smtClean="0"/>
              <a:t>‹Nr.›</a:t>
            </a:fld>
            <a:endParaRPr lang="de-DE"/>
          </a:p>
        </p:txBody>
      </p:sp>
    </p:spTree>
    <p:extLst>
      <p:ext uri="{BB962C8B-B14F-4D97-AF65-F5344CB8AC3E}">
        <p14:creationId xmlns:p14="http://schemas.microsoft.com/office/powerpoint/2010/main" val="304141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67A01571-B544-49D6-B509-7152A9D60AB1}" type="datetimeFigureOut">
              <a:rPr lang="de-DE" smtClean="0"/>
              <a:t>23.05.2019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F910F56-0D91-4AE8-9BED-55FA4F141221}" type="slidenum">
              <a:rPr lang="de-DE" smtClean="0"/>
              <a:t>‹Nr.›</a:t>
            </a:fld>
            <a:endParaRPr lang="de-DE"/>
          </a:p>
        </p:txBody>
      </p:sp>
    </p:spTree>
    <p:extLst>
      <p:ext uri="{BB962C8B-B14F-4D97-AF65-F5344CB8AC3E}">
        <p14:creationId xmlns:p14="http://schemas.microsoft.com/office/powerpoint/2010/main" val="106289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A01571-B544-49D6-B509-7152A9D60AB1}" type="datetimeFigureOut">
              <a:rPr lang="de-DE" smtClean="0"/>
              <a:t>23.05.2019</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10F56-0D91-4AE8-9BED-55FA4F141221}" type="slidenum">
              <a:rPr lang="de-DE" smtClean="0"/>
              <a:t>‹Nr.›</a:t>
            </a:fld>
            <a:endParaRPr lang="de-DE"/>
          </a:p>
        </p:txBody>
      </p:sp>
    </p:spTree>
    <p:extLst>
      <p:ext uri="{BB962C8B-B14F-4D97-AF65-F5344CB8AC3E}">
        <p14:creationId xmlns:p14="http://schemas.microsoft.com/office/powerpoint/2010/main" val="4289953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microsoft.com/office/2007/relationships/media" Target="../media/media4.wav"/><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22.png"/><Relationship Id="rId5" Type="http://schemas.openxmlformats.org/officeDocument/2006/relationships/slideLayout" Target="../slideLayouts/slideLayout2.xml"/><Relationship Id="rId4" Type="http://schemas.openxmlformats.org/officeDocument/2006/relationships/audio" Target="../media/media4.wav"/></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microsoft.com/office/2007/relationships/media" Target="../media/media10.wav"/><Relationship Id="rId7" Type="http://schemas.openxmlformats.org/officeDocument/2006/relationships/image" Target="../media/image22.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24.png"/><Relationship Id="rId5" Type="http://schemas.openxmlformats.org/officeDocument/2006/relationships/slideLayout" Target="../slideLayouts/slideLayout2.xml"/><Relationship Id="rId4" Type="http://schemas.openxmlformats.org/officeDocument/2006/relationships/audio" Target="../media/media10.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22.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billigheim.d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DE" b="1" dirty="0" smtClean="0">
                <a:solidFill>
                  <a:srgbClr val="0070C0"/>
                </a:solidFill>
              </a:rPr>
              <a:t>Zivil- und Katastrophenschutz Gemeinde Billigheim</a:t>
            </a:r>
            <a:endParaRPr lang="de-DE" b="1" dirty="0">
              <a:solidFill>
                <a:srgbClr val="0070C0"/>
              </a:solidFill>
            </a:endParaRPr>
          </a:p>
        </p:txBody>
      </p:sp>
      <p:sp>
        <p:nvSpPr>
          <p:cNvPr id="3" name="Untertitel 2"/>
          <p:cNvSpPr>
            <a:spLocks noGrp="1"/>
          </p:cNvSpPr>
          <p:nvPr>
            <p:ph type="subTitle" idx="1"/>
          </p:nvPr>
        </p:nvSpPr>
        <p:spPr/>
        <p:txBody>
          <a:bodyPr/>
          <a:lstStyle/>
          <a:p>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9603" y="3547919"/>
            <a:ext cx="2438199" cy="1764000"/>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3603" y="3547919"/>
            <a:ext cx="3136000" cy="1764000"/>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7802" y="3602038"/>
            <a:ext cx="2400820" cy="1692000"/>
          </a:xfrm>
          <a:prstGeom prst="rect">
            <a:avLst/>
          </a:prstGeom>
        </p:spPr>
      </p:pic>
      <p:pic>
        <p:nvPicPr>
          <p:cNvPr id="8" name="Grafi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603" y="430512"/>
            <a:ext cx="1362162" cy="1440000"/>
          </a:xfrm>
          <a:prstGeom prst="rect">
            <a:avLst/>
          </a:prstGeom>
        </p:spPr>
      </p:pic>
      <p:pic>
        <p:nvPicPr>
          <p:cNvPr id="6" name="Grafik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0502" y="569923"/>
            <a:ext cx="896400" cy="1080000"/>
          </a:xfrm>
          <a:prstGeom prst="rect">
            <a:avLst/>
          </a:prstGeom>
        </p:spPr>
      </p:pic>
      <p:pic>
        <p:nvPicPr>
          <p:cNvPr id="9" name="Grafik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8702" y="580212"/>
            <a:ext cx="897465" cy="1080000"/>
          </a:xfrm>
          <a:prstGeom prst="rect">
            <a:avLst/>
          </a:prstGeom>
        </p:spPr>
      </p:pic>
      <p:pic>
        <p:nvPicPr>
          <p:cNvPr id="12" name="Grafik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31939" y="580212"/>
            <a:ext cx="900000" cy="1080000"/>
          </a:xfrm>
          <a:prstGeom prst="rect">
            <a:avLst/>
          </a:prstGeom>
        </p:spPr>
      </p:pic>
      <p:pic>
        <p:nvPicPr>
          <p:cNvPr id="13" name="Grafik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90775" y="580212"/>
            <a:ext cx="900000" cy="1080000"/>
          </a:xfrm>
          <a:prstGeom prst="rect">
            <a:avLst/>
          </a:prstGeom>
        </p:spPr>
      </p:pic>
      <p:sp>
        <p:nvSpPr>
          <p:cNvPr id="10" name="Fußzeilenplatzhalter 9"/>
          <p:cNvSpPr>
            <a:spLocks noGrp="1"/>
          </p:cNvSpPr>
          <p:nvPr>
            <p:ph type="ftr" sz="quarter" idx="11"/>
          </p:nvPr>
        </p:nvSpPr>
        <p:spPr/>
        <p:txBody>
          <a:bodyPr/>
          <a:lstStyle/>
          <a:p>
            <a:r>
              <a:rPr lang="de-DE" smtClean="0"/>
              <a:t>erstellt von Dirk Kochendörfer Feuerwehr Billigheim</a:t>
            </a:r>
            <a:endParaRPr lang="de-DE"/>
          </a:p>
        </p:txBody>
      </p:sp>
    </p:spTree>
    <p:extLst>
      <p:ext uri="{BB962C8B-B14F-4D97-AF65-F5344CB8AC3E}">
        <p14:creationId xmlns:p14="http://schemas.microsoft.com/office/powerpoint/2010/main" val="3138709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365125"/>
            <a:ext cx="10515600" cy="1325563"/>
          </a:xfrm>
        </p:spPr>
        <p:txBody>
          <a:bodyPr/>
          <a:lstStyle/>
          <a:p>
            <a:pPr algn="ctr"/>
            <a:r>
              <a:rPr lang="de-DE" b="1" dirty="0" smtClean="0"/>
              <a:t>Standorte Sirenen in den Ortsteilen</a:t>
            </a:r>
            <a:endParaRPr lang="de-DE" b="1" dirty="0"/>
          </a:p>
        </p:txBody>
      </p:sp>
      <p:sp>
        <p:nvSpPr>
          <p:cNvPr id="3" name="Inhaltsplatzhalter 2"/>
          <p:cNvSpPr>
            <a:spLocks noGrp="1"/>
          </p:cNvSpPr>
          <p:nvPr>
            <p:ph idx="4294967295"/>
          </p:nvPr>
        </p:nvSpPr>
        <p:spPr>
          <a:xfrm>
            <a:off x="0" y="1825625"/>
            <a:ext cx="10515600" cy="4351338"/>
          </a:xfrm>
        </p:spPr>
        <p:txBody>
          <a:bodyPr/>
          <a:lstStyle/>
          <a:p>
            <a:pPr marL="0" indent="0">
              <a:buNone/>
            </a:pPr>
            <a:r>
              <a:rPr lang="de-DE" dirty="0" smtClean="0"/>
              <a:t> </a:t>
            </a:r>
            <a:r>
              <a:rPr lang="de-DE" b="1" dirty="0" smtClean="0"/>
              <a:t>Ortsteil			E57 Sirene 			Hochleistungssirene</a:t>
            </a:r>
          </a:p>
          <a:p>
            <a:pPr marL="0" indent="0">
              <a:buNone/>
            </a:pPr>
            <a:endParaRPr lang="de-DE" dirty="0" smtClean="0"/>
          </a:p>
          <a:p>
            <a:pPr marL="0" indent="0">
              <a:buNone/>
            </a:pPr>
            <a:r>
              <a:rPr lang="de-DE" dirty="0" smtClean="0"/>
              <a:t>Allfeld				Rathaus			Feuerwehrhaus</a:t>
            </a:r>
          </a:p>
          <a:p>
            <a:pPr marL="0" indent="0">
              <a:buNone/>
            </a:pPr>
            <a:r>
              <a:rPr lang="de-DE" dirty="0" smtClean="0"/>
              <a:t>Billigheim			Hauptschule			Rathaus/Feuerwehr</a:t>
            </a:r>
          </a:p>
          <a:p>
            <a:pPr marL="0" indent="0">
              <a:buNone/>
            </a:pPr>
            <a:r>
              <a:rPr lang="de-DE" dirty="0" smtClean="0"/>
              <a:t>Katzental							Feuerwehrhaus</a:t>
            </a:r>
          </a:p>
          <a:p>
            <a:pPr marL="0" indent="0">
              <a:buNone/>
            </a:pPr>
            <a:r>
              <a:rPr lang="de-DE" dirty="0" smtClean="0"/>
              <a:t>Sulzbach			Rathaus			Feuerwehrhaus</a:t>
            </a:r>
          </a:p>
          <a:p>
            <a:pPr marL="0" indent="0">
              <a:buNone/>
            </a:pPr>
            <a:r>
              <a:rPr lang="de-DE" dirty="0" smtClean="0"/>
              <a:t>Waldmühlbach	</a:t>
            </a:r>
            <a:r>
              <a:rPr lang="de-DE" dirty="0"/>
              <a:t>	</a:t>
            </a:r>
            <a:r>
              <a:rPr lang="de-DE" dirty="0" smtClean="0"/>
              <a:t>				</a:t>
            </a:r>
            <a:r>
              <a:rPr lang="de-DE" sz="2400" dirty="0" smtClean="0"/>
              <a:t>Mast an Bushaltestelle</a:t>
            </a:r>
            <a:endParaRPr lang="de-DE" sz="2400" dirty="0"/>
          </a:p>
        </p:txBody>
      </p:sp>
    </p:spTree>
    <p:extLst>
      <p:ext uri="{BB962C8B-B14F-4D97-AF65-F5344CB8AC3E}">
        <p14:creationId xmlns:p14="http://schemas.microsoft.com/office/powerpoint/2010/main" val="1792317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365125"/>
            <a:ext cx="11605846" cy="1325563"/>
          </a:xfrm>
        </p:spPr>
        <p:txBody>
          <a:bodyPr>
            <a:noAutofit/>
          </a:bodyPr>
          <a:lstStyle/>
          <a:p>
            <a:pPr algn="ctr"/>
            <a:r>
              <a:rPr lang="de-DE" sz="5400" b="1" dirty="0" smtClean="0"/>
              <a:t>Sirenensignale und Sprachdurchsagen</a:t>
            </a:r>
            <a:br>
              <a:rPr lang="de-DE" sz="5400" b="1" dirty="0" smtClean="0"/>
            </a:br>
            <a:r>
              <a:rPr lang="de-DE" sz="4000" b="1" dirty="0" smtClean="0"/>
              <a:t>Feueralarm</a:t>
            </a:r>
            <a:endParaRPr lang="de-DE" sz="4000" b="1" dirty="0"/>
          </a:p>
        </p:txBody>
      </p:sp>
      <p:sp>
        <p:nvSpPr>
          <p:cNvPr id="3" name="Inhaltsplatzhalter 2"/>
          <p:cNvSpPr>
            <a:spLocks noGrp="1"/>
          </p:cNvSpPr>
          <p:nvPr>
            <p:ph idx="4294967295"/>
          </p:nvPr>
        </p:nvSpPr>
        <p:spPr>
          <a:xfrm>
            <a:off x="0" y="2016125"/>
            <a:ext cx="10515600" cy="4351338"/>
          </a:xfrm>
        </p:spPr>
        <p:txBody>
          <a:bodyPr/>
          <a:lstStyle/>
          <a:p>
            <a:pPr marL="0" indent="0">
              <a:buNone/>
            </a:pPr>
            <a:r>
              <a:rPr lang="de-DE" dirty="0" smtClean="0"/>
              <a:t> </a:t>
            </a:r>
            <a:endParaRPr lang="de-DE" sz="2400" dirty="0"/>
          </a:p>
        </p:txBody>
      </p:sp>
      <p:pic>
        <p:nvPicPr>
          <p:cNvPr id="5122" name="Picture 2" descr="feuerala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9083" y="1711325"/>
            <a:ext cx="4815291"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797168" y="4482991"/>
            <a:ext cx="7924800" cy="2375009"/>
          </a:xfrm>
          <a:prstGeom prst="rect">
            <a:avLst/>
          </a:prstGeom>
        </p:spPr>
        <p:txBody>
          <a:bodyPr wrap="square">
            <a:spAutoFit/>
          </a:bodyPr>
          <a:lstStyle/>
          <a:p>
            <a:pPr algn="ctr">
              <a:spcAft>
                <a:spcPts val="500"/>
              </a:spcAft>
            </a:pPr>
            <a:r>
              <a:rPr lang="de-DE" sz="2000" b="1" dirty="0">
                <a:latin typeface="Times New Roman" panose="02020603050405020304" pitchFamily="18" charset="0"/>
                <a:ea typeface="Times New Roman" panose="02020603050405020304" pitchFamily="18" charset="0"/>
              </a:rPr>
              <a:t>Sirenensignal: Dauerton: 3 x 15 Sekunden, Unterbrechung 2 x 7 Sekunden</a:t>
            </a:r>
            <a:endParaRPr lang="de-DE" dirty="0" smtClean="0">
              <a:effectLst/>
              <a:latin typeface="Times New Roman" panose="02020603050405020304" pitchFamily="18" charset="0"/>
              <a:ea typeface="Times New Roman" panose="02020603050405020304" pitchFamily="18" charset="0"/>
            </a:endParaRPr>
          </a:p>
          <a:p>
            <a:pPr algn="ctr">
              <a:spcAft>
                <a:spcPts val="500"/>
              </a:spcAft>
            </a:pPr>
            <a:r>
              <a:rPr lang="de-DE" sz="2000" dirty="0">
                <a:latin typeface="Times New Roman" panose="02020603050405020304" pitchFamily="18" charset="0"/>
                <a:ea typeface="Times New Roman" panose="02020603050405020304" pitchFamily="18" charset="0"/>
              </a:rPr>
              <a:t>Dieses Sirenensignal dient nur zur Alarmierung der Feuerwehr bei verschiedenen Einsätzen.</a:t>
            </a:r>
            <a:endParaRPr lang="de-DE" dirty="0" smtClean="0">
              <a:effectLst/>
              <a:latin typeface="Times New Roman" panose="02020603050405020304" pitchFamily="18" charset="0"/>
              <a:ea typeface="Times New Roman" panose="02020603050405020304" pitchFamily="18" charset="0"/>
            </a:endParaRPr>
          </a:p>
          <a:p>
            <a:pPr algn="ctr">
              <a:spcAft>
                <a:spcPts val="500"/>
              </a:spcAft>
            </a:pPr>
            <a:r>
              <a:rPr lang="de-DE" sz="2000" b="1" dirty="0">
                <a:latin typeface="Times New Roman" panose="02020603050405020304" pitchFamily="18" charset="0"/>
                <a:ea typeface="Times New Roman" panose="02020603050405020304" pitchFamily="18" charset="0"/>
              </a:rPr>
              <a:t>Verhaltensregeln:</a:t>
            </a:r>
            <a:r>
              <a:rPr lang="de-DE" sz="2000" dirty="0">
                <a:latin typeface="Times New Roman" panose="02020603050405020304" pitchFamily="18" charset="0"/>
                <a:ea typeface="Times New Roman" panose="02020603050405020304" pitchFamily="18" charset="0"/>
              </a:rPr>
              <a:t/>
            </a:r>
            <a:br>
              <a:rPr lang="de-DE" sz="2000" dirty="0">
                <a:latin typeface="Times New Roman" panose="02020603050405020304" pitchFamily="18" charset="0"/>
                <a:ea typeface="Times New Roman" panose="02020603050405020304" pitchFamily="18" charset="0"/>
              </a:rPr>
            </a:br>
            <a:r>
              <a:rPr lang="de-DE" sz="2000" dirty="0">
                <a:latin typeface="Times New Roman" panose="02020603050405020304" pitchFamily="18" charset="0"/>
                <a:ea typeface="Times New Roman" panose="02020603050405020304" pitchFamily="18" charset="0"/>
              </a:rPr>
              <a:t>Achten sie besonders als Verkehrsteilnehmer auf herannahende Einsatzfahrzeuge.</a:t>
            </a:r>
            <a:endParaRPr lang="de-DE" dirty="0">
              <a:effectLst/>
              <a:latin typeface="Times New Roman" panose="02020603050405020304" pitchFamily="18" charset="0"/>
              <a:ea typeface="Times New Roman" panose="02020603050405020304" pitchFamily="18" charset="0"/>
            </a:endParaRPr>
          </a:p>
        </p:txBody>
      </p:sp>
      <p:pic>
        <p:nvPicPr>
          <p:cNvPr id="5" name="feueralarm_siren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53457" y="1997554"/>
            <a:ext cx="609600" cy="609600"/>
          </a:xfrm>
          <a:prstGeom prst="rect">
            <a:avLst/>
          </a:prstGeom>
        </p:spPr>
      </p:pic>
    </p:spTree>
    <p:extLst>
      <p:ext uri="{BB962C8B-B14F-4D97-AF65-F5344CB8AC3E}">
        <p14:creationId xmlns:p14="http://schemas.microsoft.com/office/powerpoint/2010/main" val="1267557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05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b="1" dirty="0" smtClean="0"/>
              <a:t/>
            </a:r>
            <a:br>
              <a:rPr lang="de-DE" b="1" dirty="0" smtClean="0"/>
            </a:br>
            <a:r>
              <a:rPr lang="de-DE" b="1" dirty="0"/>
              <a:t/>
            </a:r>
            <a:br>
              <a:rPr lang="de-DE" b="1" dirty="0"/>
            </a:br>
            <a:r>
              <a:rPr lang="de-DE" b="1" dirty="0" smtClean="0"/>
              <a:t>Warnung </a:t>
            </a:r>
            <a:r>
              <a:rPr lang="de-DE" b="1" dirty="0"/>
              <a:t>der Bevölkerung vor besonderen Gefahren</a:t>
            </a:r>
            <a:r>
              <a:rPr lang="de-DE" dirty="0"/>
              <a:t/>
            </a:r>
            <a:br>
              <a:rPr lang="de-DE" dirty="0"/>
            </a:br>
            <a:endParaRPr lang="de-DE" sz="7200" b="1" dirty="0"/>
          </a:p>
        </p:txBody>
      </p:sp>
      <p:pic>
        <p:nvPicPr>
          <p:cNvPr id="4" name="warnton_sirene">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7863291" y="2030956"/>
            <a:ext cx="609600" cy="596185"/>
          </a:xfrm>
        </p:spPr>
      </p:pic>
      <p:pic>
        <p:nvPicPr>
          <p:cNvPr id="6147" name="Picture 3" descr="alar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0709" y="1690688"/>
            <a:ext cx="4815291"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p:nvSpPr>
        <p:spPr>
          <a:xfrm>
            <a:off x="3048000" y="2196612"/>
            <a:ext cx="6096000" cy="4311437"/>
          </a:xfrm>
          <a:prstGeom prst="rect">
            <a:avLst/>
          </a:prstGeom>
        </p:spPr>
        <p:txBody>
          <a:bodyPr>
            <a:spAutoFit/>
          </a:bodyPr>
          <a:lstStyle/>
          <a:p>
            <a:pPr>
              <a:spcAft>
                <a:spcPts val="0"/>
              </a:spcAft>
              <a:tabLst>
                <a:tab pos="974725" algn="l"/>
              </a:tabLst>
            </a:pPr>
            <a:endParaRPr lang="de-DE" sz="2000" b="1" dirty="0" smtClean="0">
              <a:effectLst/>
              <a:latin typeface="Times New Roman" panose="02020603050405020304" pitchFamily="18" charset="0"/>
              <a:ea typeface="Times New Roman" panose="02020603050405020304" pitchFamily="18" charset="0"/>
            </a:endParaRPr>
          </a:p>
          <a:p>
            <a:pPr>
              <a:spcAft>
                <a:spcPts val="0"/>
              </a:spcAft>
              <a:tabLst>
                <a:tab pos="974725" algn="l"/>
              </a:tabLst>
            </a:pPr>
            <a:endParaRPr lang="de-DE" sz="2000" b="1" dirty="0">
              <a:latin typeface="Times New Roman" panose="02020603050405020304" pitchFamily="18" charset="0"/>
              <a:ea typeface="Times New Roman" panose="02020603050405020304" pitchFamily="18" charset="0"/>
            </a:endParaRPr>
          </a:p>
          <a:p>
            <a:pPr>
              <a:spcAft>
                <a:spcPts val="0"/>
              </a:spcAft>
              <a:tabLst>
                <a:tab pos="974725" algn="l"/>
              </a:tabLst>
            </a:pPr>
            <a:endParaRPr lang="de-DE" sz="2000" b="1" dirty="0" smtClean="0">
              <a:effectLst/>
              <a:latin typeface="Times New Roman" panose="02020603050405020304" pitchFamily="18" charset="0"/>
              <a:ea typeface="Times New Roman" panose="02020603050405020304" pitchFamily="18" charset="0"/>
            </a:endParaRPr>
          </a:p>
          <a:p>
            <a:pPr>
              <a:spcAft>
                <a:spcPts val="0"/>
              </a:spcAft>
              <a:tabLst>
                <a:tab pos="974725" algn="l"/>
              </a:tabLst>
            </a:pPr>
            <a:endParaRPr lang="de-DE" sz="2000" b="1" dirty="0">
              <a:latin typeface="Times New Roman" panose="02020603050405020304" pitchFamily="18" charset="0"/>
              <a:ea typeface="Times New Roman" panose="02020603050405020304" pitchFamily="18" charset="0"/>
            </a:endParaRPr>
          </a:p>
          <a:p>
            <a:pPr>
              <a:spcAft>
                <a:spcPts val="0"/>
              </a:spcAft>
              <a:tabLst>
                <a:tab pos="974725" algn="l"/>
              </a:tabLst>
            </a:pPr>
            <a:endParaRPr lang="de-DE" sz="2000" b="1" dirty="0" smtClean="0">
              <a:effectLst/>
              <a:latin typeface="Times New Roman" panose="02020603050405020304" pitchFamily="18" charset="0"/>
              <a:ea typeface="Times New Roman" panose="02020603050405020304" pitchFamily="18" charset="0"/>
            </a:endParaRPr>
          </a:p>
          <a:p>
            <a:pPr>
              <a:spcAft>
                <a:spcPts val="0"/>
              </a:spcAft>
              <a:tabLst>
                <a:tab pos="974725" algn="l"/>
              </a:tabLst>
            </a:pPr>
            <a:endParaRPr lang="de-DE" sz="2000" b="1" dirty="0">
              <a:latin typeface="Times New Roman" panose="02020603050405020304" pitchFamily="18" charset="0"/>
              <a:ea typeface="Times New Roman" panose="02020603050405020304" pitchFamily="18" charset="0"/>
            </a:endParaRPr>
          </a:p>
          <a:p>
            <a:pPr algn="ctr">
              <a:spcAft>
                <a:spcPts val="0"/>
              </a:spcAft>
              <a:tabLst>
                <a:tab pos="974725" algn="l"/>
              </a:tabLst>
            </a:pPr>
            <a:r>
              <a:rPr lang="de-DE" sz="2000" b="1" dirty="0" smtClean="0">
                <a:effectLst/>
                <a:latin typeface="Times New Roman" panose="02020603050405020304" pitchFamily="18" charset="0"/>
                <a:ea typeface="Times New Roman" panose="02020603050405020304" pitchFamily="18" charset="0"/>
              </a:rPr>
              <a:t>Sirenensignal: 	Auf- und abschwellender Heulton,           		1 Minute</a:t>
            </a:r>
            <a:endParaRPr lang="de-DE" dirty="0">
              <a:latin typeface="Times New Roman" panose="02020603050405020304" pitchFamily="18" charset="0"/>
              <a:ea typeface="Times New Roman" panose="02020603050405020304" pitchFamily="18" charset="0"/>
            </a:endParaRPr>
          </a:p>
          <a:p>
            <a:pPr algn="just">
              <a:spcAft>
                <a:spcPts val="500"/>
              </a:spcAft>
            </a:pPr>
            <a:r>
              <a:rPr lang="de-DE" b="1" dirty="0">
                <a:latin typeface="Times New Roman" panose="02020603050405020304" pitchFamily="18" charset="0"/>
                <a:ea typeface="Times New Roman" panose="02020603050405020304" pitchFamily="18" charset="0"/>
              </a:rPr>
              <a:t>Es kann sich um alle Arten von Gefahren und Unglücken handeln, die sich in der Gemeinde oder im Umkreis ereignet haben.</a:t>
            </a:r>
          </a:p>
          <a:p>
            <a:pPr algn="ctr">
              <a:spcAft>
                <a:spcPts val="500"/>
              </a:spcAft>
            </a:pPr>
            <a:r>
              <a:rPr lang="de-DE" sz="2800" b="1" dirty="0" smtClean="0">
                <a:effectLst/>
                <a:latin typeface="Times New Roman" panose="02020603050405020304" pitchFamily="18" charset="0"/>
                <a:ea typeface="Times New Roman" panose="02020603050405020304" pitchFamily="18" charset="0"/>
              </a:rPr>
              <a:t>Nach Heulton auf Sprachdurchsage der Sirene achten!</a:t>
            </a:r>
            <a:endParaRPr lang="de-DE"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19681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34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Folgende Sprachdurchsagen sind definiert:</a:t>
            </a:r>
            <a:r>
              <a:rPr lang="de-DE" dirty="0"/>
              <a:t/>
            </a:r>
            <a:br>
              <a:rPr lang="de-DE" dirty="0"/>
            </a:br>
            <a:endParaRPr lang="de-DE" dirty="0"/>
          </a:p>
        </p:txBody>
      </p:sp>
      <p:sp>
        <p:nvSpPr>
          <p:cNvPr id="3" name="Inhaltsplatzhalter 2"/>
          <p:cNvSpPr>
            <a:spLocks noGrp="1"/>
          </p:cNvSpPr>
          <p:nvPr>
            <p:ph idx="1"/>
          </p:nvPr>
        </p:nvSpPr>
        <p:spPr>
          <a:xfrm>
            <a:off x="838200" y="1825625"/>
            <a:ext cx="10515600" cy="4729920"/>
          </a:xfrm>
        </p:spPr>
        <p:txBody>
          <a:bodyPr>
            <a:normAutofit lnSpcReduction="10000"/>
          </a:bodyPr>
          <a:lstStyle/>
          <a:p>
            <a:pPr marL="0" indent="0">
              <a:buNone/>
            </a:pPr>
            <a:r>
              <a:rPr lang="de-DE" b="1" dirty="0"/>
              <a:t>Achtung - Achtung es erfolgt eine Durchsage der Gemeinde Billigheim     </a:t>
            </a:r>
            <a:endParaRPr lang="de-DE" b="1" dirty="0" smtClean="0">
              <a:solidFill>
                <a:srgbClr val="FF0000"/>
              </a:solidFill>
            </a:endParaRPr>
          </a:p>
          <a:p>
            <a:pPr lvl="0"/>
            <a:r>
              <a:rPr lang="de-DE" b="1" dirty="0" smtClean="0">
                <a:solidFill>
                  <a:srgbClr val="FF0000"/>
                </a:solidFill>
              </a:rPr>
              <a:t>Voralarm Hochwasser – Hochwasserpegel beobachten-</a:t>
            </a:r>
            <a:endParaRPr lang="de-DE" sz="2200" dirty="0" smtClean="0">
              <a:effectLst/>
            </a:endParaRPr>
          </a:p>
          <a:p>
            <a:pPr marL="0" indent="0">
              <a:buNone/>
            </a:pPr>
            <a:r>
              <a:rPr lang="de-DE" sz="2200" b="1" dirty="0" smtClean="0"/>
              <a:t>Anwohner die H</a:t>
            </a:r>
            <a:r>
              <a:rPr lang="de-DE" sz="2400" b="1" dirty="0" smtClean="0"/>
              <a:t>ochwassergefährdet sind, sollen die Pegelstände der Bachläufe beobachten!</a:t>
            </a:r>
          </a:p>
          <a:p>
            <a:pPr marL="0" indent="0">
              <a:buNone/>
            </a:pPr>
            <a:r>
              <a:rPr lang="de-DE" sz="2400" b="1" dirty="0" smtClean="0"/>
              <a:t>------------------------------------------------------------------------------------------------------------------------</a:t>
            </a:r>
            <a:endParaRPr lang="de-DE" sz="2400" dirty="0" smtClean="0"/>
          </a:p>
          <a:p>
            <a:pPr lvl="0"/>
            <a:r>
              <a:rPr lang="de-DE" b="1" dirty="0" smtClean="0">
                <a:solidFill>
                  <a:srgbClr val="FF0000"/>
                </a:solidFill>
              </a:rPr>
              <a:t>Hochwasseralarm </a:t>
            </a:r>
            <a:r>
              <a:rPr lang="de-DE" b="1" dirty="0">
                <a:solidFill>
                  <a:srgbClr val="FF0000"/>
                </a:solidFill>
              </a:rPr>
              <a:t>–Schutzvorrichtungen aufbauen-</a:t>
            </a:r>
            <a:endParaRPr lang="de-DE" dirty="0">
              <a:solidFill>
                <a:srgbClr val="FF0000"/>
              </a:solidFill>
            </a:endParaRPr>
          </a:p>
          <a:p>
            <a:pPr marL="0" indent="0">
              <a:buNone/>
            </a:pPr>
            <a:r>
              <a:rPr lang="de-DE" sz="2200" b="1" dirty="0" smtClean="0">
                <a:effectLst/>
              </a:rPr>
              <a:t>Verhaltensregeln:</a:t>
            </a:r>
            <a:endParaRPr lang="de-DE" sz="2200" dirty="0" smtClean="0">
              <a:effectLst/>
            </a:endParaRPr>
          </a:p>
          <a:p>
            <a:pPr marL="0" indent="0">
              <a:buNone/>
            </a:pPr>
            <a:r>
              <a:rPr lang="de-DE" sz="2200" b="1" dirty="0" smtClean="0">
                <a:effectLst/>
              </a:rPr>
              <a:t>Anwohner die Schutzvorrichtungen an ihren Gebäuden benötigen, sollten diese unverzüglich aufbauen oder errichten! Die Anweisungen der Gemeinde Billigheim und der Feuerwehr Billigheim sind folge zu leisten!</a:t>
            </a:r>
            <a:endParaRPr lang="de-DE" sz="2200" dirty="0" smtClean="0">
              <a:effectLst/>
            </a:endParaRPr>
          </a:p>
          <a:p>
            <a:endParaRPr lang="de-DE" dirty="0"/>
          </a:p>
        </p:txBody>
      </p:sp>
      <p:pic>
        <p:nvPicPr>
          <p:cNvPr id="4" name="Voralarm Hochwass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558046" y="2345878"/>
            <a:ext cx="609600" cy="609600"/>
          </a:xfrm>
          <a:prstGeom prst="rect">
            <a:avLst/>
          </a:prstGeom>
        </p:spPr>
      </p:pic>
      <p:pic>
        <p:nvPicPr>
          <p:cNvPr id="6" name="Hochwasseralar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9558046" y="4316345"/>
            <a:ext cx="609600" cy="609600"/>
          </a:xfrm>
          <a:prstGeom prst="rect">
            <a:avLst/>
          </a:prstGeom>
        </p:spPr>
      </p:pic>
    </p:spTree>
    <p:extLst>
      <p:ext uri="{BB962C8B-B14F-4D97-AF65-F5344CB8AC3E}">
        <p14:creationId xmlns:p14="http://schemas.microsoft.com/office/powerpoint/2010/main" val="2448452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3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566"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Folgende Sprachdurchsagen sind definiert:</a:t>
            </a:r>
            <a:r>
              <a:rPr lang="de-DE" dirty="0"/>
              <a:t/>
            </a:r>
            <a:br>
              <a:rPr lang="de-DE" dirty="0"/>
            </a:br>
            <a:endParaRPr lang="de-DE" dirty="0"/>
          </a:p>
        </p:txBody>
      </p:sp>
      <p:sp>
        <p:nvSpPr>
          <p:cNvPr id="3" name="Inhaltsplatzhalter 2"/>
          <p:cNvSpPr>
            <a:spLocks noGrp="1"/>
          </p:cNvSpPr>
          <p:nvPr>
            <p:ph idx="1"/>
          </p:nvPr>
        </p:nvSpPr>
        <p:spPr/>
        <p:txBody>
          <a:bodyPr>
            <a:normAutofit/>
          </a:bodyPr>
          <a:lstStyle/>
          <a:p>
            <a:pPr marL="0" indent="0">
              <a:buNone/>
            </a:pPr>
            <a:r>
              <a:rPr lang="de-DE" sz="4000" b="1" dirty="0"/>
              <a:t>Achtung - Achtung es erfolgt eine Durchsage der Gemeinde Billigheim     </a:t>
            </a:r>
            <a:endParaRPr lang="de-DE" sz="4000" b="1" dirty="0" smtClean="0">
              <a:solidFill>
                <a:srgbClr val="FF0000"/>
              </a:solidFill>
            </a:endParaRPr>
          </a:p>
          <a:p>
            <a:pPr lvl="0"/>
            <a:r>
              <a:rPr lang="de-DE" sz="4000" b="1" dirty="0">
                <a:solidFill>
                  <a:srgbClr val="FF0000"/>
                </a:solidFill>
              </a:rPr>
              <a:t>Gefahr Fenster und Türen geschlossen halten, Lüftungen </a:t>
            </a:r>
            <a:r>
              <a:rPr lang="de-DE" sz="4000" b="1" dirty="0" smtClean="0">
                <a:solidFill>
                  <a:srgbClr val="FF0000"/>
                </a:solidFill>
              </a:rPr>
              <a:t>abschalten-Rundfunk </a:t>
            </a:r>
            <a:r>
              <a:rPr lang="de-DE" sz="4000" b="1" dirty="0">
                <a:solidFill>
                  <a:srgbClr val="FF0000"/>
                </a:solidFill>
              </a:rPr>
              <a:t>einschalten</a:t>
            </a:r>
            <a:r>
              <a:rPr lang="de-DE" sz="4000" b="1" dirty="0"/>
              <a:t> </a:t>
            </a:r>
            <a:endParaRPr lang="de-DE" sz="4000" dirty="0" smtClean="0">
              <a:effectLst/>
            </a:endParaRPr>
          </a:p>
          <a:p>
            <a:endParaRPr lang="de-DE" sz="2000" dirty="0" smtClean="0"/>
          </a:p>
          <a:p>
            <a:endParaRPr lang="de-DE" dirty="0"/>
          </a:p>
        </p:txBody>
      </p:sp>
      <p:pic>
        <p:nvPicPr>
          <p:cNvPr id="4" name="Gefahr Fenster und Türen geschlossen halten Rundfunk einschalt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86400" y="4870137"/>
            <a:ext cx="609600" cy="609600"/>
          </a:xfrm>
          <a:prstGeom prst="rect">
            <a:avLst/>
          </a:prstGeom>
        </p:spPr>
      </p:pic>
    </p:spTree>
    <p:extLst>
      <p:ext uri="{BB962C8B-B14F-4D97-AF65-F5344CB8AC3E}">
        <p14:creationId xmlns:p14="http://schemas.microsoft.com/office/powerpoint/2010/main" val="15840553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98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lgn="ctr"/>
            <a:r>
              <a:rPr lang="de-DE" b="1" dirty="0" smtClean="0"/>
              <a:t>Verhaltensregeln 	</a:t>
            </a:r>
            <a:r>
              <a:rPr lang="de-DE" sz="3100" b="1" dirty="0" smtClean="0">
                <a:solidFill>
                  <a:srgbClr val="FF0000"/>
                </a:solidFill>
              </a:rPr>
              <a:t>Gefahr Fenster und Türen geschlossen halten,       				Lüftungen abschalten-Rundfunk einschalten</a:t>
            </a:r>
            <a:r>
              <a:rPr lang="de-DE" sz="3100" b="1" dirty="0" smtClean="0"/>
              <a:t> </a:t>
            </a:r>
            <a:r>
              <a:rPr lang="de-DE" sz="3100" dirty="0" smtClean="0">
                <a:effectLst/>
              </a:rPr>
              <a:t/>
            </a:r>
            <a:br>
              <a:rPr lang="de-DE" sz="3100" dirty="0" smtClean="0">
                <a:effectLst/>
              </a:rPr>
            </a:br>
            <a:r>
              <a:rPr lang="de-DE" sz="2700" b="1" dirty="0" smtClean="0">
                <a:effectLst/>
              </a:rPr>
              <a:t>z. B. bei einem Großbrand, starker Rauchentwicklung, einer Giftwolke</a:t>
            </a:r>
            <a:endParaRPr lang="de-DE" b="1" dirty="0"/>
          </a:p>
        </p:txBody>
      </p:sp>
      <p:sp>
        <p:nvSpPr>
          <p:cNvPr id="3" name="Inhaltsplatzhalter 2"/>
          <p:cNvSpPr>
            <a:spLocks noGrp="1"/>
          </p:cNvSpPr>
          <p:nvPr>
            <p:ph idx="1"/>
          </p:nvPr>
        </p:nvSpPr>
        <p:spPr/>
        <p:txBody>
          <a:bodyPr>
            <a:normAutofit fontScale="25000" lnSpcReduction="20000"/>
          </a:bodyPr>
          <a:lstStyle/>
          <a:p>
            <a:r>
              <a:rPr lang="de-DE" sz="7200" b="1" dirty="0"/>
              <a:t>Verhaltensregeln:</a:t>
            </a:r>
            <a:r>
              <a:rPr lang="de-DE" sz="7200" dirty="0"/>
              <a:t/>
            </a:r>
            <a:br>
              <a:rPr lang="de-DE" sz="7200" dirty="0"/>
            </a:br>
            <a:r>
              <a:rPr lang="de-DE" sz="7200" b="1" dirty="0"/>
              <a:t>1. In das Haus, bzw. in die Wohnung gehen. Rundfunk einschalten und auf Durchsagen achten!</a:t>
            </a:r>
            <a:r>
              <a:rPr lang="de-DE" sz="7200" dirty="0"/>
              <a:t/>
            </a:r>
            <a:br>
              <a:rPr lang="de-DE" sz="7200" dirty="0"/>
            </a:br>
            <a:r>
              <a:rPr lang="de-DE" sz="7200" dirty="0"/>
              <a:t>- Bitte Regionalsender, wie z. B. SWR 1, SWR 3, SWR 4 oder Neue Welle benutzen.</a:t>
            </a:r>
            <a:br>
              <a:rPr lang="de-DE" sz="7200" dirty="0"/>
            </a:br>
            <a:r>
              <a:rPr lang="de-DE" sz="7200" dirty="0"/>
              <a:t>(Vom Zeitpunkt des Sirenensignals bis zur Rundfunkdurchsage kann einige Zeit vergehen)</a:t>
            </a:r>
          </a:p>
          <a:p>
            <a:endParaRPr lang="de-DE" sz="7200" b="1" dirty="0" smtClean="0"/>
          </a:p>
          <a:p>
            <a:r>
              <a:rPr lang="de-DE" sz="7200" b="1" dirty="0" smtClean="0"/>
              <a:t>2</a:t>
            </a:r>
            <a:r>
              <a:rPr lang="de-DE" sz="7200" b="1" dirty="0"/>
              <a:t>. In geschlossene Räume bleiben!</a:t>
            </a:r>
            <a:r>
              <a:rPr lang="de-DE" sz="7200" dirty="0"/>
              <a:t/>
            </a:r>
            <a:br>
              <a:rPr lang="de-DE" sz="7200" dirty="0"/>
            </a:br>
            <a:r>
              <a:rPr lang="de-DE" sz="7200" dirty="0"/>
              <a:t>- Nicht die Kinder aus Schule oder Kindergarten holen!</a:t>
            </a:r>
            <a:br>
              <a:rPr lang="de-DE" sz="7200" dirty="0"/>
            </a:br>
            <a:r>
              <a:rPr lang="de-DE" sz="7200" dirty="0"/>
              <a:t>- Kinder aus dem Freien ins Haus holen</a:t>
            </a:r>
            <a:br>
              <a:rPr lang="de-DE" sz="7200" dirty="0"/>
            </a:br>
            <a:r>
              <a:rPr lang="de-DE" sz="7200" dirty="0"/>
              <a:t>- Nehmen Sie schutzlose Passanten auf</a:t>
            </a:r>
            <a:br>
              <a:rPr lang="de-DE" sz="7200" dirty="0"/>
            </a:br>
            <a:r>
              <a:rPr lang="de-DE" sz="7200" dirty="0"/>
              <a:t>- evtl. Nachbarn verständigen</a:t>
            </a:r>
          </a:p>
          <a:p>
            <a:r>
              <a:rPr lang="de-DE" sz="7200" b="1" dirty="0"/>
              <a:t>3. Fenster und Türen schließen!</a:t>
            </a:r>
            <a:r>
              <a:rPr lang="de-DE" sz="7200" dirty="0"/>
              <a:t/>
            </a:r>
            <a:br>
              <a:rPr lang="de-DE" sz="7200" dirty="0"/>
            </a:br>
            <a:r>
              <a:rPr lang="de-DE" sz="7200" dirty="0"/>
              <a:t>- Klimaanlage oder Belüftung ausschalten!</a:t>
            </a:r>
            <a:br>
              <a:rPr lang="de-DE" sz="7200" dirty="0"/>
            </a:br>
            <a:r>
              <a:rPr lang="de-DE" sz="7200" dirty="0"/>
              <a:t>- Nicht rauchen</a:t>
            </a:r>
            <a:br>
              <a:rPr lang="de-DE" sz="7200" dirty="0"/>
            </a:br>
            <a:r>
              <a:rPr lang="de-DE" sz="7200" dirty="0"/>
              <a:t>- Keine Funken verursachen!</a:t>
            </a:r>
            <a:br>
              <a:rPr lang="de-DE" sz="7200" dirty="0"/>
            </a:br>
            <a:r>
              <a:rPr lang="de-DE" sz="7200" dirty="0"/>
              <a:t/>
            </a:r>
            <a:br>
              <a:rPr lang="de-DE" sz="7200" dirty="0"/>
            </a:br>
            <a:r>
              <a:rPr lang="de-DE" sz="7200" b="1" dirty="0"/>
              <a:t>4. Nicht telefonieren!</a:t>
            </a:r>
            <a:r>
              <a:rPr lang="de-DE" sz="7200" dirty="0"/>
              <a:t/>
            </a:r>
            <a:br>
              <a:rPr lang="de-DE" sz="7200" dirty="0"/>
            </a:br>
            <a:r>
              <a:rPr lang="de-DE" sz="7200" dirty="0"/>
              <a:t>- Greifen Sie nur im Notfall (Feuer, Unfall, ...) zum Telefon!</a:t>
            </a:r>
            <a:br>
              <a:rPr lang="de-DE" sz="7200" dirty="0"/>
            </a:br>
            <a:r>
              <a:rPr lang="de-DE" sz="7200" dirty="0"/>
              <a:t>- Verwenden Sie dann nur die Notrufnummer 112 und 110</a:t>
            </a:r>
            <a:br>
              <a:rPr lang="de-DE" sz="7200" dirty="0"/>
            </a:br>
            <a:r>
              <a:rPr lang="de-DE" sz="7200" dirty="0"/>
              <a:t>- Blockieren Sie nicht unnötig die Telefonleitungen  </a:t>
            </a:r>
          </a:p>
          <a:p>
            <a:endParaRPr lang="de-DE" dirty="0"/>
          </a:p>
        </p:txBody>
      </p:sp>
    </p:spTree>
    <p:extLst>
      <p:ext uri="{BB962C8B-B14F-4D97-AF65-F5344CB8AC3E}">
        <p14:creationId xmlns:p14="http://schemas.microsoft.com/office/powerpoint/2010/main" val="3606089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r>
              <a:rPr lang="de-DE" sz="3100" b="1" dirty="0" smtClean="0"/>
              <a:t> </a:t>
            </a:r>
            <a:r>
              <a:rPr lang="de-DE" sz="3100" dirty="0" smtClean="0">
                <a:effectLst/>
              </a:rPr>
              <a:t/>
            </a:r>
            <a:br>
              <a:rPr lang="de-DE" sz="3100" dirty="0" smtClean="0">
                <a:effectLst/>
              </a:rPr>
            </a:br>
            <a:r>
              <a:rPr lang="de-DE" b="1" dirty="0" smtClean="0"/>
              <a:t>Folgende Sprachdurchsagen sind definiert:</a:t>
            </a:r>
            <a:r>
              <a:rPr lang="de-DE" dirty="0" smtClean="0"/>
              <a:t/>
            </a:r>
            <a:br>
              <a:rPr lang="de-DE" dirty="0" smtClean="0"/>
            </a:br>
            <a:endParaRPr lang="de-DE" dirty="0"/>
          </a:p>
        </p:txBody>
      </p:sp>
      <p:sp>
        <p:nvSpPr>
          <p:cNvPr id="3" name="Inhaltsplatzhalter 2"/>
          <p:cNvSpPr>
            <a:spLocks noGrp="1"/>
          </p:cNvSpPr>
          <p:nvPr>
            <p:ph idx="1"/>
          </p:nvPr>
        </p:nvSpPr>
        <p:spPr/>
        <p:txBody>
          <a:bodyPr>
            <a:normAutofit/>
          </a:bodyPr>
          <a:lstStyle/>
          <a:p>
            <a:pPr marL="0" indent="0">
              <a:buNone/>
            </a:pPr>
            <a:r>
              <a:rPr lang="de-DE" b="1" dirty="0" smtClean="0"/>
              <a:t>Achtung - Achtung es erfolgt eine Durchsage der Gemeinde Billigheim     </a:t>
            </a:r>
            <a:endParaRPr lang="de-DE" b="1" dirty="0" smtClean="0">
              <a:solidFill>
                <a:srgbClr val="FF0000"/>
              </a:solidFill>
            </a:endParaRPr>
          </a:p>
          <a:p>
            <a:pPr lvl="0"/>
            <a:r>
              <a:rPr lang="de-DE" b="1" dirty="0">
                <a:solidFill>
                  <a:srgbClr val="FF0000"/>
                </a:solidFill>
              </a:rPr>
              <a:t>verunreinigtes Trinkwasser -  Rundfunk einschalten</a:t>
            </a:r>
            <a:endParaRPr lang="de-DE" dirty="0">
              <a:solidFill>
                <a:srgbClr val="FF0000"/>
              </a:solidFill>
            </a:endParaRPr>
          </a:p>
          <a:p>
            <a:r>
              <a:rPr lang="de-DE" sz="2400" b="1" dirty="0"/>
              <a:t>Verhaltensregeln:</a:t>
            </a:r>
            <a:r>
              <a:rPr lang="de-DE" sz="2400" dirty="0"/>
              <a:t/>
            </a:r>
            <a:br>
              <a:rPr lang="de-DE" sz="2400" dirty="0"/>
            </a:br>
            <a:r>
              <a:rPr lang="de-DE" sz="2400" b="1" dirty="0"/>
              <a:t>1. Kein Trinkwasser aus den Leitungen trinken oder zum Kochen verwenden!</a:t>
            </a:r>
            <a:endParaRPr lang="de-DE" sz="2400" dirty="0"/>
          </a:p>
          <a:p>
            <a:r>
              <a:rPr lang="de-DE" sz="2400" b="1" dirty="0"/>
              <a:t> 2. In das Haus, bzw. in die Wohnung gehen. Rundfunk einschalten und auf Durchsagen achten!</a:t>
            </a:r>
            <a:r>
              <a:rPr lang="de-DE" sz="2400" dirty="0"/>
              <a:t/>
            </a:r>
            <a:br>
              <a:rPr lang="de-DE" sz="2400" dirty="0"/>
            </a:br>
            <a:r>
              <a:rPr lang="de-DE" sz="2400" dirty="0"/>
              <a:t>- Bitte Regionalsender, wie z. B. SWR 1, SWR 3, SWR 4 benutzen.</a:t>
            </a:r>
            <a:br>
              <a:rPr lang="de-DE" sz="2400" dirty="0"/>
            </a:br>
            <a:r>
              <a:rPr lang="de-DE" sz="2400" dirty="0"/>
              <a:t>(Vom Zeitpunkt des Sirenensignals bis zur Rundfunkdurchsage kann einige Zeit vergehen)</a:t>
            </a:r>
          </a:p>
          <a:p>
            <a:endParaRPr lang="de-DE" dirty="0"/>
          </a:p>
        </p:txBody>
      </p:sp>
      <p:pic>
        <p:nvPicPr>
          <p:cNvPr id="4" name="verunreinigstes Trinkwasser Rundfunk einschalt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918655" y="2577697"/>
            <a:ext cx="609600" cy="609600"/>
          </a:xfrm>
          <a:prstGeom prst="rect">
            <a:avLst/>
          </a:prstGeom>
        </p:spPr>
      </p:pic>
    </p:spTree>
    <p:extLst>
      <p:ext uri="{BB962C8B-B14F-4D97-AF65-F5344CB8AC3E}">
        <p14:creationId xmlns:p14="http://schemas.microsoft.com/office/powerpoint/2010/main" val="27737489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7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Folgende Sprachdurchsagen sind definiert:</a:t>
            </a:r>
            <a:r>
              <a:rPr lang="de-DE" dirty="0" smtClean="0"/>
              <a:t/>
            </a:r>
            <a:br>
              <a:rPr lang="de-DE" dirty="0" smtClean="0"/>
            </a:br>
            <a:endParaRPr lang="de-DE" dirty="0"/>
          </a:p>
        </p:txBody>
      </p:sp>
      <p:sp>
        <p:nvSpPr>
          <p:cNvPr id="3" name="Inhaltsplatzhalter 2"/>
          <p:cNvSpPr>
            <a:spLocks noGrp="1"/>
          </p:cNvSpPr>
          <p:nvPr>
            <p:ph idx="1"/>
          </p:nvPr>
        </p:nvSpPr>
        <p:spPr/>
        <p:txBody>
          <a:bodyPr/>
          <a:lstStyle/>
          <a:p>
            <a:pPr marL="0" indent="0">
              <a:buNone/>
            </a:pPr>
            <a:r>
              <a:rPr lang="de-DE" b="1" dirty="0" smtClean="0"/>
              <a:t>Achtung - Achtung es erfolgt eine Durchsage der Gemeinde Billigheim</a:t>
            </a:r>
          </a:p>
          <a:p>
            <a:pPr lvl="0"/>
            <a:r>
              <a:rPr lang="de-DE" b="1" dirty="0">
                <a:solidFill>
                  <a:srgbClr val="FF0000"/>
                </a:solidFill>
              </a:rPr>
              <a:t>Schalten Sie den Rundfunk ein</a:t>
            </a:r>
            <a:endParaRPr lang="de-DE" dirty="0">
              <a:solidFill>
                <a:srgbClr val="FF0000"/>
              </a:solidFill>
            </a:endParaRPr>
          </a:p>
          <a:p>
            <a:r>
              <a:rPr lang="de-DE" sz="2200" b="1" dirty="0"/>
              <a:t>Verhaltensregeln</a:t>
            </a:r>
            <a:endParaRPr lang="de-DE" sz="2200" dirty="0" smtClean="0">
              <a:effectLst/>
            </a:endParaRPr>
          </a:p>
          <a:p>
            <a:r>
              <a:rPr lang="de-DE" sz="2200" b="1" dirty="0"/>
              <a:t>In das Haus, bzw. in die Wohnung gehen. Rundfunk einschalten und auf Durchsagen achten!</a:t>
            </a:r>
            <a:r>
              <a:rPr lang="de-DE" sz="2200" dirty="0"/>
              <a:t/>
            </a:r>
            <a:br>
              <a:rPr lang="de-DE" sz="2200" dirty="0"/>
            </a:br>
            <a:r>
              <a:rPr lang="de-DE" sz="2200" dirty="0"/>
              <a:t>- Bitte Regionalsender, wie z. B. SWR 1, SWR 3, SWR 4 benutzen.</a:t>
            </a:r>
            <a:br>
              <a:rPr lang="de-DE" sz="2200" dirty="0"/>
            </a:br>
            <a:r>
              <a:rPr lang="de-DE" sz="2200" dirty="0"/>
              <a:t>(Vom Zeitpunkt des Sirenensignals bis zur Rundfunkdurchsage kann einige Zeit vergehen)</a:t>
            </a:r>
            <a:endParaRPr lang="de-DE" sz="2200" dirty="0" smtClean="0">
              <a:effectLst/>
            </a:endParaRPr>
          </a:p>
          <a:p>
            <a:pPr marL="0" indent="0">
              <a:buNone/>
            </a:pPr>
            <a:endParaRPr lang="de-DE" sz="2200" dirty="0"/>
          </a:p>
        </p:txBody>
      </p:sp>
      <p:pic>
        <p:nvPicPr>
          <p:cNvPr id="4" name="schalten Sie den Rundfunk ei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127714" y="5179230"/>
            <a:ext cx="609600" cy="609600"/>
          </a:xfrm>
          <a:prstGeom prst="rect">
            <a:avLst/>
          </a:prstGeom>
        </p:spPr>
      </p:pic>
    </p:spTree>
    <p:extLst>
      <p:ext uri="{BB962C8B-B14F-4D97-AF65-F5344CB8AC3E}">
        <p14:creationId xmlns:p14="http://schemas.microsoft.com/office/powerpoint/2010/main" val="29745512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7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Folgende Sprachdurchsagen sind definiert:</a:t>
            </a:r>
            <a:r>
              <a:rPr lang="de-DE" dirty="0" smtClean="0"/>
              <a:t/>
            </a:r>
            <a:br>
              <a:rPr lang="de-DE" dirty="0" smtClean="0"/>
            </a:b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DE" b="1" dirty="0" smtClean="0"/>
              <a:t>Achtung - Achtung es erfolgt eine Durchsage der Gemeinde Billigheim</a:t>
            </a:r>
          </a:p>
          <a:p>
            <a:pPr lvl="0"/>
            <a:r>
              <a:rPr lang="de-DE" sz="2400" b="1" dirty="0">
                <a:solidFill>
                  <a:srgbClr val="FF0000"/>
                </a:solidFill>
              </a:rPr>
              <a:t>flächendeckender Stromausfall – Notruf </a:t>
            </a:r>
            <a:r>
              <a:rPr lang="de-DE" sz="2400" b="1" dirty="0" smtClean="0">
                <a:solidFill>
                  <a:srgbClr val="FF0000"/>
                </a:solidFill>
              </a:rPr>
              <a:t>über </a:t>
            </a:r>
            <a:r>
              <a:rPr lang="de-DE" sz="2400" b="1" dirty="0">
                <a:solidFill>
                  <a:srgbClr val="FF0000"/>
                </a:solidFill>
              </a:rPr>
              <a:t>Feuerwehr </a:t>
            </a:r>
            <a:r>
              <a:rPr lang="de-DE" sz="2400" b="1" dirty="0" smtClean="0">
                <a:solidFill>
                  <a:srgbClr val="FF0000"/>
                </a:solidFill>
              </a:rPr>
              <a:t>möglich-</a:t>
            </a:r>
            <a:endParaRPr lang="de-DE" sz="2400" dirty="0" smtClean="0">
              <a:solidFill>
                <a:srgbClr val="FF0000"/>
              </a:solidFill>
              <a:effectLst/>
            </a:endParaRPr>
          </a:p>
          <a:p>
            <a:r>
              <a:rPr lang="de-DE" sz="2200" b="1" dirty="0"/>
              <a:t>NOTRUF ist </a:t>
            </a:r>
            <a:r>
              <a:rPr lang="de-DE" sz="2200" b="1" dirty="0" smtClean="0">
                <a:solidFill>
                  <a:srgbClr val="FF0000"/>
                </a:solidFill>
              </a:rPr>
              <a:t>überwiegend nicht</a:t>
            </a:r>
            <a:r>
              <a:rPr lang="de-DE" sz="2200" b="1" dirty="0" smtClean="0"/>
              <a:t> </a:t>
            </a:r>
            <a:r>
              <a:rPr lang="de-DE" sz="2200" b="1" dirty="0"/>
              <a:t>über Telefon oder Handy möglich</a:t>
            </a:r>
            <a:r>
              <a:rPr lang="de-DE" sz="2200" b="1" dirty="0" smtClean="0"/>
              <a:t>.</a:t>
            </a:r>
            <a:endParaRPr lang="de-DE" sz="2200" dirty="0" smtClean="0">
              <a:effectLst/>
            </a:endParaRPr>
          </a:p>
          <a:p>
            <a:r>
              <a:rPr lang="de-DE" sz="2200" b="1" dirty="0" smtClean="0">
                <a:solidFill>
                  <a:srgbClr val="FF0000"/>
                </a:solidFill>
              </a:rPr>
              <a:t>Wenn ein Notfall vorliegt: </a:t>
            </a:r>
            <a:r>
              <a:rPr lang="de-DE" sz="2200" b="1" dirty="0" smtClean="0"/>
              <a:t>NOTRUF über Telefon auf jeden Fall probieren, wenn über Telefon nicht möglich, kann Notruf über </a:t>
            </a:r>
            <a:r>
              <a:rPr lang="de-DE" sz="2200" b="1" dirty="0"/>
              <a:t>die Feuerwehr abgesetzt </a:t>
            </a:r>
            <a:r>
              <a:rPr lang="de-DE" sz="2200" b="1" dirty="0" smtClean="0"/>
              <a:t>werden.</a:t>
            </a:r>
          </a:p>
          <a:p>
            <a:pPr marL="0" indent="0">
              <a:buNone/>
            </a:pPr>
            <a:r>
              <a:rPr lang="de-DE" sz="2200" b="1" dirty="0" smtClean="0"/>
              <a:t>    </a:t>
            </a:r>
            <a:r>
              <a:rPr lang="de-DE" sz="2600" b="1" dirty="0" smtClean="0">
                <a:solidFill>
                  <a:srgbClr val="FF0000"/>
                </a:solidFill>
              </a:rPr>
              <a:t>Die </a:t>
            </a:r>
            <a:r>
              <a:rPr lang="de-DE" sz="2600" b="1" dirty="0">
                <a:solidFill>
                  <a:srgbClr val="FF0000"/>
                </a:solidFill>
              </a:rPr>
              <a:t>Standorte </a:t>
            </a:r>
            <a:r>
              <a:rPr lang="de-DE" sz="2600" b="1" dirty="0" smtClean="0">
                <a:solidFill>
                  <a:srgbClr val="FF0000"/>
                </a:solidFill>
              </a:rPr>
              <a:t>sind, nach </a:t>
            </a:r>
            <a:r>
              <a:rPr lang="de-DE" sz="2600" b="1" smtClean="0">
                <a:solidFill>
                  <a:srgbClr val="FF0000"/>
                </a:solidFill>
              </a:rPr>
              <a:t>der Sprachdurchsage, wie folgt mit Personal besetzt</a:t>
            </a:r>
            <a:endParaRPr lang="de-DE" sz="2200" dirty="0" smtClean="0">
              <a:solidFill>
                <a:srgbClr val="FF0000"/>
              </a:solidFill>
              <a:effectLst/>
            </a:endParaRPr>
          </a:p>
          <a:p>
            <a:r>
              <a:rPr lang="de-DE" sz="2200" b="1" dirty="0"/>
              <a:t>Allfeld:</a:t>
            </a:r>
            <a:r>
              <a:rPr lang="de-DE" sz="2200" dirty="0"/>
              <a:t> Feuerwehrhaus, Höchstberger Str. 7</a:t>
            </a:r>
          </a:p>
          <a:p>
            <a:r>
              <a:rPr lang="de-DE" sz="2200" b="1" dirty="0"/>
              <a:t>Billigheim:</a:t>
            </a:r>
            <a:r>
              <a:rPr lang="de-DE" sz="2200" dirty="0"/>
              <a:t> Rathaus/Feuerwehrhaus, Sulzbacher Str. 9</a:t>
            </a:r>
          </a:p>
          <a:p>
            <a:r>
              <a:rPr lang="de-DE" sz="2200" b="1" dirty="0"/>
              <a:t>Katzental:</a:t>
            </a:r>
            <a:r>
              <a:rPr lang="de-DE" sz="2200" dirty="0"/>
              <a:t> Feuerwehrhaus, Wolfgang-Borchert-Weg 4</a:t>
            </a:r>
          </a:p>
          <a:p>
            <a:r>
              <a:rPr lang="de-DE" sz="2200" b="1" dirty="0"/>
              <a:t>Sulzbach:</a:t>
            </a:r>
            <a:r>
              <a:rPr lang="de-DE" sz="2200" dirty="0"/>
              <a:t> Feuerwehrhaus, Fernichweg 1a</a:t>
            </a:r>
          </a:p>
          <a:p>
            <a:r>
              <a:rPr lang="de-DE" sz="2200" b="1" dirty="0"/>
              <a:t>Waldmühlbach:</a:t>
            </a:r>
            <a:r>
              <a:rPr lang="de-DE" sz="2200" dirty="0"/>
              <a:t> Bushaltestelle Dorfstraße (auf der Seite des Alten Rathauses)</a:t>
            </a:r>
          </a:p>
          <a:p>
            <a:pPr marL="0" indent="0">
              <a:buNone/>
            </a:pPr>
            <a:endParaRPr lang="de-DE" b="1" dirty="0" smtClean="0"/>
          </a:p>
        </p:txBody>
      </p:sp>
      <p:pic>
        <p:nvPicPr>
          <p:cNvPr id="4" name="flächendeckender Stromausfall Notruf nur über Feuerwehr möglic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23196" y="4303466"/>
            <a:ext cx="609600" cy="609600"/>
          </a:xfrm>
          <a:prstGeom prst="rect">
            <a:avLst/>
          </a:prstGeom>
        </p:spPr>
      </p:pic>
    </p:spTree>
    <p:extLst>
      <p:ext uri="{BB962C8B-B14F-4D97-AF65-F5344CB8AC3E}">
        <p14:creationId xmlns:p14="http://schemas.microsoft.com/office/powerpoint/2010/main" val="35855307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3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de-DE" sz="7200" b="1" dirty="0" smtClean="0"/>
              <a:t/>
            </a:r>
            <a:br>
              <a:rPr lang="de-DE" sz="7200" b="1" dirty="0" smtClean="0"/>
            </a:br>
            <a:r>
              <a:rPr lang="de-DE" sz="7200" b="1" dirty="0" smtClean="0"/>
              <a:t>Entwarnung</a:t>
            </a:r>
            <a:r>
              <a:rPr lang="de-DE" sz="7200" b="1" dirty="0"/>
              <a:t/>
            </a:r>
            <a:br>
              <a:rPr lang="de-DE" sz="7200" b="1" dirty="0"/>
            </a:br>
            <a:endParaRPr lang="de-DE" sz="7200" b="1" dirty="0"/>
          </a:p>
        </p:txBody>
      </p:sp>
      <p:sp>
        <p:nvSpPr>
          <p:cNvPr id="3" name="Inhaltsplatzhalter 2"/>
          <p:cNvSpPr>
            <a:spLocks noGrp="1"/>
          </p:cNvSpPr>
          <p:nvPr>
            <p:ph idx="1"/>
          </p:nvPr>
        </p:nvSpPr>
        <p:spPr>
          <a:xfrm>
            <a:off x="613116" y="3210221"/>
            <a:ext cx="10515600" cy="3647779"/>
          </a:xfrm>
        </p:spPr>
        <p:txBody>
          <a:bodyPr>
            <a:normAutofit fontScale="25000" lnSpcReduction="20000"/>
          </a:bodyPr>
          <a:lstStyle/>
          <a:p>
            <a:pPr marL="0" indent="0">
              <a:buNone/>
            </a:pPr>
            <a:endParaRPr lang="de-DE" b="1" dirty="0" smtClean="0"/>
          </a:p>
          <a:p>
            <a:pPr>
              <a:spcAft>
                <a:spcPts val="0"/>
              </a:spcAft>
              <a:tabLst>
                <a:tab pos="974725" algn="l"/>
              </a:tabLst>
            </a:pPr>
            <a:r>
              <a:rPr lang="de-DE" sz="8000" b="1" dirty="0" smtClean="0">
                <a:latin typeface="Times New Roman" panose="02020603050405020304" pitchFamily="18" charset="0"/>
                <a:ea typeface="Times New Roman" panose="02020603050405020304" pitchFamily="18" charset="0"/>
              </a:rPr>
              <a:t>Sirenensignal: Dauerton, 1 Minute</a:t>
            </a:r>
            <a:endParaRPr lang="de-DE" sz="7200" dirty="0" smtClean="0">
              <a:effectLst/>
              <a:latin typeface="Times New Roman" panose="02020603050405020304" pitchFamily="18" charset="0"/>
              <a:ea typeface="Times New Roman" panose="02020603050405020304" pitchFamily="18" charset="0"/>
            </a:endParaRPr>
          </a:p>
          <a:p>
            <a:pPr>
              <a:spcAft>
                <a:spcPts val="0"/>
              </a:spcAft>
              <a:tabLst>
                <a:tab pos="974725" algn="l"/>
              </a:tabLst>
            </a:pPr>
            <a:r>
              <a:rPr lang="de-DE" sz="7200" b="1" dirty="0" smtClean="0">
                <a:latin typeface="Times New Roman" panose="02020603050405020304" pitchFamily="18" charset="0"/>
                <a:ea typeface="Times New Roman" panose="02020603050405020304" pitchFamily="18" charset="0"/>
              </a:rPr>
              <a:t>Sprachdurchsage:</a:t>
            </a:r>
            <a:endParaRPr lang="de-DE" sz="6400" dirty="0" smtClean="0">
              <a:effectLst/>
              <a:latin typeface="Times New Roman" panose="02020603050405020304" pitchFamily="18" charset="0"/>
              <a:ea typeface="Times New Roman" panose="02020603050405020304" pitchFamily="18" charset="0"/>
            </a:endParaRPr>
          </a:p>
          <a:p>
            <a:pPr algn="ctr">
              <a:spcAft>
                <a:spcPts val="500"/>
              </a:spcAft>
            </a:pPr>
            <a:r>
              <a:rPr lang="de-DE" sz="9600" b="1" dirty="0" smtClean="0">
                <a:solidFill>
                  <a:srgbClr val="FF0000"/>
                </a:solidFill>
                <a:latin typeface="Times New Roman" panose="02020603050405020304" pitchFamily="18" charset="0"/>
                <a:ea typeface="Times New Roman" panose="02020603050405020304" pitchFamily="18" charset="0"/>
              </a:rPr>
              <a:t>Achtung - Achtung es erfolgt eine Durchsage der Gemeinde Billigheim</a:t>
            </a:r>
            <a:r>
              <a:rPr lang="de-DE" sz="11200" b="1" dirty="0" smtClean="0">
                <a:solidFill>
                  <a:srgbClr val="FF0000"/>
                </a:solidFill>
                <a:latin typeface="Times New Roman" panose="02020603050405020304" pitchFamily="18" charset="0"/>
                <a:ea typeface="Times New Roman" panose="02020603050405020304" pitchFamily="18" charset="0"/>
              </a:rPr>
              <a:t>     </a:t>
            </a:r>
            <a:endParaRPr lang="de-DE" sz="9600" dirty="0" smtClean="0">
              <a:effectLst/>
              <a:latin typeface="Times New Roman" panose="02020603050405020304" pitchFamily="18" charset="0"/>
              <a:ea typeface="Times New Roman" panose="02020603050405020304" pitchFamily="18" charset="0"/>
            </a:endParaRPr>
          </a:p>
          <a:p>
            <a:pPr marL="0" lvl="0" indent="0" algn="ctr">
              <a:spcAft>
                <a:spcPts val="0"/>
              </a:spcAft>
              <a:buNone/>
              <a:tabLst>
                <a:tab pos="974725" algn="l"/>
              </a:tabLst>
            </a:pPr>
            <a:r>
              <a:rPr lang="de-DE" sz="11200" b="1" dirty="0" smtClean="0">
                <a:solidFill>
                  <a:srgbClr val="FF0000"/>
                </a:solidFill>
                <a:latin typeface="Times New Roman" panose="02020603050405020304" pitchFamily="18" charset="0"/>
                <a:ea typeface="Times New Roman" panose="02020603050405020304" pitchFamily="18" charset="0"/>
              </a:rPr>
              <a:t>    </a:t>
            </a:r>
            <a:r>
              <a:rPr lang="de-DE" sz="9600" b="1" dirty="0" smtClean="0">
                <a:solidFill>
                  <a:srgbClr val="FF0000"/>
                </a:solidFill>
                <a:latin typeface="Times New Roman" panose="02020603050405020304" pitchFamily="18" charset="0"/>
                <a:ea typeface="Times New Roman" panose="02020603050405020304" pitchFamily="18" charset="0"/>
              </a:rPr>
              <a:t>Entwarnung -Gefahr vorüber – Entwarnung Gefahr vorüber – Entwarnung Gefahr vorüber</a:t>
            </a:r>
            <a:endParaRPr lang="de-DE" sz="9600" dirty="0" smtClean="0">
              <a:effectLst/>
              <a:latin typeface="Times New Roman" panose="02020603050405020304" pitchFamily="18" charset="0"/>
              <a:ea typeface="Times New Roman" panose="02020603050405020304" pitchFamily="18" charset="0"/>
            </a:endParaRPr>
          </a:p>
          <a:p>
            <a:pPr algn="ctr">
              <a:spcAft>
                <a:spcPts val="500"/>
              </a:spcAft>
            </a:pPr>
            <a:r>
              <a:rPr lang="de-DE" sz="7200" dirty="0" smtClean="0">
                <a:latin typeface="Times New Roman" panose="02020603050405020304" pitchFamily="18" charset="0"/>
                <a:ea typeface="Times New Roman" panose="02020603050405020304" pitchFamily="18" charset="0"/>
              </a:rPr>
              <a:t>Wenn sie den Heulton eine Minute lang ohne Unterbrechung hören, bedeutet dies für sie eine Entwarnung bzw. das Ende der Gefahr. Diese Entwarnung erfolgt nach einem Alarm zur Warnung der Bevölkerung.</a:t>
            </a:r>
            <a:endParaRPr lang="de-DE" sz="6400" dirty="0" smtClean="0">
              <a:effectLst/>
              <a:latin typeface="Times New Roman" panose="02020603050405020304" pitchFamily="18" charset="0"/>
              <a:ea typeface="Times New Roman" panose="02020603050405020304" pitchFamily="18" charset="0"/>
            </a:endParaRPr>
          </a:p>
          <a:p>
            <a:pPr marL="0" indent="0" algn="ctr">
              <a:spcAft>
                <a:spcPts val="500"/>
              </a:spcAft>
              <a:buNone/>
            </a:pPr>
            <a:r>
              <a:rPr lang="de-DE" sz="9600" b="1" dirty="0" smtClean="0">
                <a:latin typeface="Times New Roman" panose="02020603050405020304" pitchFamily="18" charset="0"/>
                <a:ea typeface="Times New Roman" panose="02020603050405020304" pitchFamily="18" charset="0"/>
              </a:rPr>
              <a:t>Verhaltensregeln:</a:t>
            </a:r>
            <a:r>
              <a:rPr lang="de-DE" sz="7200" dirty="0" smtClean="0">
                <a:latin typeface="Times New Roman" panose="02020603050405020304" pitchFamily="18" charset="0"/>
                <a:ea typeface="Times New Roman" panose="02020603050405020304" pitchFamily="18" charset="0"/>
              </a:rPr>
              <a:t/>
            </a:r>
            <a:br>
              <a:rPr lang="de-DE" sz="7200" dirty="0" smtClean="0">
                <a:latin typeface="Times New Roman" panose="02020603050405020304" pitchFamily="18" charset="0"/>
                <a:ea typeface="Times New Roman" panose="02020603050405020304" pitchFamily="18" charset="0"/>
              </a:rPr>
            </a:br>
            <a:r>
              <a:rPr lang="de-DE" sz="7200" dirty="0" smtClean="0">
                <a:latin typeface="Times New Roman" panose="02020603050405020304" pitchFamily="18" charset="0"/>
                <a:ea typeface="Times New Roman" panose="02020603050405020304" pitchFamily="18" charset="0"/>
              </a:rPr>
              <a:t>Sie sollten sich nach einer größeren Schadenslage über mögliche Einschränkungen in ihrem Tagesablauf informieren</a:t>
            </a:r>
            <a:endParaRPr lang="de-DE" sz="7200" b="1" dirty="0" smtClean="0"/>
          </a:p>
        </p:txBody>
      </p:sp>
      <p:pic>
        <p:nvPicPr>
          <p:cNvPr id="7170" name="Picture 2" descr="entwarnu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116" y="1381199"/>
            <a:ext cx="3771976" cy="16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3048000" y="1518221"/>
            <a:ext cx="6096000" cy="369332"/>
          </a:xfrm>
          <a:prstGeom prst="rect">
            <a:avLst/>
          </a:prstGeom>
        </p:spPr>
        <p:txBody>
          <a:bodyPr>
            <a:spAutoFit/>
          </a:bodyPr>
          <a:lstStyle/>
          <a:p>
            <a:pPr>
              <a:spcAft>
                <a:spcPts val="0"/>
              </a:spcAft>
              <a:tabLst>
                <a:tab pos="974725" algn="l"/>
              </a:tabLst>
            </a:pPr>
            <a:r>
              <a:rPr lang="de-DE" dirty="0" smtClean="0">
                <a:latin typeface="Times New Roman" panose="02020603050405020304" pitchFamily="18" charset="0"/>
                <a:ea typeface="Times New Roman" panose="02020603050405020304" pitchFamily="18" charset="0"/>
              </a:rPr>
              <a:t>.</a:t>
            </a:r>
            <a:endParaRPr lang="de-DE" sz="1600" dirty="0">
              <a:effectLst/>
              <a:latin typeface="Times New Roman" panose="02020603050405020304" pitchFamily="18" charset="0"/>
              <a:ea typeface="Times New Roman" panose="02020603050405020304" pitchFamily="18" charset="0"/>
            </a:endParaRPr>
          </a:p>
        </p:txBody>
      </p:sp>
      <p:pic>
        <p:nvPicPr>
          <p:cNvPr id="5" name="entwarnung_siren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515176" y="1639004"/>
            <a:ext cx="609600" cy="609600"/>
          </a:xfrm>
          <a:prstGeom prst="rect">
            <a:avLst/>
          </a:prstGeom>
        </p:spPr>
      </p:pic>
      <p:pic>
        <p:nvPicPr>
          <p:cNvPr id="6" name="Entwarnung Gefahr vorüb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6515176" y="2652305"/>
            <a:ext cx="609600" cy="609600"/>
          </a:xfrm>
          <a:prstGeom prst="rect">
            <a:avLst/>
          </a:prstGeom>
        </p:spPr>
      </p:pic>
    </p:spTree>
    <p:extLst>
      <p:ext uri="{BB962C8B-B14F-4D97-AF65-F5344CB8AC3E}">
        <p14:creationId xmlns:p14="http://schemas.microsoft.com/office/powerpoint/2010/main" val="40066220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05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8036"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de-DE" sz="4000" b="1" dirty="0" smtClean="0"/>
              <a:t>Wie setzt sich der Zivil- und Katastrophenschutz in der Gemeinde zusammen</a:t>
            </a:r>
            <a:endParaRPr lang="de-DE" sz="4000" b="1" dirty="0"/>
          </a:p>
        </p:txBody>
      </p:sp>
      <p:sp>
        <p:nvSpPr>
          <p:cNvPr id="3" name="Inhaltsplatzhalter 2"/>
          <p:cNvSpPr>
            <a:spLocks noGrp="1"/>
          </p:cNvSpPr>
          <p:nvPr>
            <p:ph idx="1"/>
          </p:nvPr>
        </p:nvSpPr>
        <p:spPr/>
        <p:txBody>
          <a:bodyPr>
            <a:normAutofit/>
          </a:bodyPr>
          <a:lstStyle/>
          <a:p>
            <a:r>
              <a:rPr lang="de-DE" sz="3800" dirty="0" smtClean="0"/>
              <a:t>Die Gemeinde Billigheim (Verwaltung), an der Spitze der Bürgermeister, ist verpflichtet eine Feuerwehr zu unterhalten und für den Zivil- und Katastrophenschutz Alarmpläne vorzuhalten. </a:t>
            </a:r>
          </a:p>
          <a:p>
            <a:r>
              <a:rPr lang="de-DE" sz="3800" dirty="0" smtClean="0"/>
              <a:t>In der Gemeinde Billigheim gibt es eine Freiwillige Feuerwehr und DRK Bereitschaft die im Schadensfall erste Hilfe leisten kann.</a:t>
            </a:r>
          </a:p>
          <a:p>
            <a:endParaRPr lang="de-DE" dirty="0"/>
          </a:p>
        </p:txBody>
      </p:sp>
    </p:spTree>
    <p:extLst>
      <p:ext uri="{BB962C8B-B14F-4D97-AF65-F5344CB8AC3E}">
        <p14:creationId xmlns:p14="http://schemas.microsoft.com/office/powerpoint/2010/main" val="1008052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de-DE" sz="7200" b="1" dirty="0" smtClean="0"/>
              <a:t/>
            </a:r>
            <a:br>
              <a:rPr lang="de-DE" sz="7200" b="1" dirty="0" smtClean="0"/>
            </a:br>
            <a:r>
              <a:rPr lang="de-DE" sz="5400" b="1" dirty="0" smtClean="0"/>
              <a:t>Probealarm der Sprachdurchsagen</a:t>
            </a:r>
            <a:br>
              <a:rPr lang="de-DE" sz="5400" b="1" dirty="0" smtClean="0"/>
            </a:br>
            <a:endParaRPr lang="de-DE" sz="5400" b="1" dirty="0"/>
          </a:p>
        </p:txBody>
      </p:sp>
      <p:sp>
        <p:nvSpPr>
          <p:cNvPr id="3" name="Inhaltsplatzhalter 2"/>
          <p:cNvSpPr>
            <a:spLocks noGrp="1"/>
          </p:cNvSpPr>
          <p:nvPr>
            <p:ph idx="1"/>
          </p:nvPr>
        </p:nvSpPr>
        <p:spPr>
          <a:xfrm>
            <a:off x="613116" y="3555155"/>
            <a:ext cx="10515600" cy="2944119"/>
          </a:xfrm>
        </p:spPr>
        <p:txBody>
          <a:bodyPr>
            <a:normAutofit/>
          </a:bodyPr>
          <a:lstStyle/>
          <a:p>
            <a:r>
              <a:rPr lang="de-DE" b="1" dirty="0" smtClean="0"/>
              <a:t>Vor dem Sirenenalarm kommt eine Sprachdurchsage die den Probealarm ankündigt.</a:t>
            </a:r>
          </a:p>
          <a:p>
            <a:pPr marL="0" indent="0">
              <a:buNone/>
            </a:pPr>
            <a:r>
              <a:rPr lang="de-DE" sz="2400" b="1" dirty="0" smtClean="0">
                <a:solidFill>
                  <a:srgbClr val="FF0000"/>
                </a:solidFill>
              </a:rPr>
              <a:t>{3fach Gong} Achtung </a:t>
            </a:r>
            <a:r>
              <a:rPr lang="de-DE" sz="2400" b="1" dirty="0" err="1" smtClean="0">
                <a:solidFill>
                  <a:srgbClr val="FF0000"/>
                </a:solidFill>
              </a:rPr>
              <a:t>Achtung</a:t>
            </a:r>
            <a:r>
              <a:rPr lang="de-DE" sz="2400" b="1" dirty="0" smtClean="0">
                <a:solidFill>
                  <a:srgbClr val="FF0000"/>
                </a:solidFill>
              </a:rPr>
              <a:t> es erfolgt ein Probealarm der Sirene {3fach Gong}</a:t>
            </a:r>
            <a:endParaRPr lang="de-DE" dirty="0"/>
          </a:p>
          <a:p>
            <a:r>
              <a:rPr lang="de-DE" dirty="0"/>
              <a:t> </a:t>
            </a:r>
            <a:r>
              <a:rPr lang="de-DE" dirty="0" smtClean="0"/>
              <a:t>Verhaltensregeln –keine-</a:t>
            </a:r>
          </a:p>
          <a:p>
            <a:r>
              <a:rPr lang="de-DE" dirty="0" smtClean="0"/>
              <a:t>Der Probealarm wird im Billigheimer Boten und auf der Homepage der Gemeinde Billigheim angekündigt!</a:t>
            </a:r>
            <a:endParaRPr lang="de-DE" dirty="0"/>
          </a:p>
          <a:p>
            <a:pPr marL="0" indent="0">
              <a:buNone/>
            </a:pPr>
            <a:endParaRPr lang="de-DE" b="1" dirty="0" smtClean="0"/>
          </a:p>
        </p:txBody>
      </p:sp>
      <p:pic>
        <p:nvPicPr>
          <p:cNvPr id="7170" name="Picture 2" descr="entwarn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360" y="1690688"/>
            <a:ext cx="3771976" cy="16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3048000" y="1518221"/>
            <a:ext cx="6096000" cy="369332"/>
          </a:xfrm>
          <a:prstGeom prst="rect">
            <a:avLst/>
          </a:prstGeom>
        </p:spPr>
        <p:txBody>
          <a:bodyPr>
            <a:spAutoFit/>
          </a:bodyPr>
          <a:lstStyle/>
          <a:p>
            <a:pPr>
              <a:spcAft>
                <a:spcPts val="0"/>
              </a:spcAft>
              <a:tabLst>
                <a:tab pos="974725" algn="l"/>
              </a:tabLst>
            </a:pPr>
            <a:r>
              <a:rPr lang="de-DE" dirty="0" smtClean="0">
                <a:latin typeface="Times New Roman" panose="02020603050405020304" pitchFamily="18" charset="0"/>
                <a:ea typeface="Times New Roman" panose="02020603050405020304" pitchFamily="18" charset="0"/>
              </a:rPr>
              <a:t>.</a:t>
            </a:r>
            <a:endParaRPr lang="de-DE" sz="1600" dirty="0">
              <a:effectLst/>
              <a:latin typeface="Times New Roman" panose="02020603050405020304" pitchFamily="18" charset="0"/>
              <a:ea typeface="Times New Roman" panose="02020603050405020304" pitchFamily="18" charset="0"/>
            </a:endParaRPr>
          </a:p>
        </p:txBody>
      </p:sp>
      <p:pic>
        <p:nvPicPr>
          <p:cNvPr id="5" name="Probealarm Sirene mit 3fach G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66116" y="1771798"/>
            <a:ext cx="609600" cy="609600"/>
          </a:xfrm>
          <a:prstGeom prst="rect">
            <a:avLst/>
          </a:prstGeom>
        </p:spPr>
      </p:pic>
    </p:spTree>
    <p:extLst>
      <p:ext uri="{BB962C8B-B14F-4D97-AF65-F5344CB8AC3E}">
        <p14:creationId xmlns:p14="http://schemas.microsoft.com/office/powerpoint/2010/main" val="31739623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9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de-DE" sz="7200" b="1" dirty="0" smtClean="0"/>
              <a:t/>
            </a:r>
            <a:br>
              <a:rPr lang="de-DE" sz="7200" b="1" dirty="0" smtClean="0"/>
            </a:br>
            <a:r>
              <a:rPr lang="de-DE" sz="7200" b="1" dirty="0" smtClean="0"/>
              <a:t>Probealarm</a:t>
            </a:r>
            <a:br>
              <a:rPr lang="de-DE" sz="7200" b="1" dirty="0" smtClean="0"/>
            </a:br>
            <a:endParaRPr lang="de-DE" sz="7200" b="1" dirty="0"/>
          </a:p>
        </p:txBody>
      </p:sp>
      <p:sp>
        <p:nvSpPr>
          <p:cNvPr id="3" name="Inhaltsplatzhalter 2"/>
          <p:cNvSpPr>
            <a:spLocks noGrp="1"/>
          </p:cNvSpPr>
          <p:nvPr>
            <p:ph idx="1"/>
          </p:nvPr>
        </p:nvSpPr>
        <p:spPr>
          <a:xfrm>
            <a:off x="613116" y="3555155"/>
            <a:ext cx="10515600" cy="2944119"/>
          </a:xfrm>
        </p:spPr>
        <p:txBody>
          <a:bodyPr>
            <a:normAutofit/>
          </a:bodyPr>
          <a:lstStyle/>
          <a:p>
            <a:r>
              <a:rPr lang="de-DE" b="1" dirty="0"/>
              <a:t>Sirenensignal: Dauerton 1x 2,5 Sekunden</a:t>
            </a:r>
            <a:endParaRPr lang="de-DE" dirty="0"/>
          </a:p>
          <a:p>
            <a:r>
              <a:rPr lang="de-DE" dirty="0"/>
              <a:t>Jeden </a:t>
            </a:r>
            <a:r>
              <a:rPr lang="de-DE" b="1" dirty="0"/>
              <a:t>1. Samstag im Monat um 11.30 Uhr</a:t>
            </a:r>
            <a:r>
              <a:rPr lang="de-DE" dirty="0"/>
              <a:t> wird eine Probealarmierung der Sirenen in den Ortsteilen der Gemeinde Billigheim durchgeführt.</a:t>
            </a:r>
          </a:p>
          <a:p>
            <a:r>
              <a:rPr lang="de-DE" dirty="0"/>
              <a:t> </a:t>
            </a:r>
            <a:r>
              <a:rPr lang="de-DE" dirty="0" smtClean="0"/>
              <a:t>Verhaltensregeln –keine-</a:t>
            </a:r>
            <a:endParaRPr lang="de-DE" dirty="0"/>
          </a:p>
          <a:p>
            <a:pPr marL="0" indent="0">
              <a:buNone/>
            </a:pPr>
            <a:endParaRPr lang="de-DE" b="1" dirty="0" smtClean="0"/>
          </a:p>
        </p:txBody>
      </p:sp>
      <p:pic>
        <p:nvPicPr>
          <p:cNvPr id="7170" name="Picture 2" descr="entwarn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360" y="1690688"/>
            <a:ext cx="3771976" cy="16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3048000" y="1518221"/>
            <a:ext cx="6096000" cy="369332"/>
          </a:xfrm>
          <a:prstGeom prst="rect">
            <a:avLst/>
          </a:prstGeom>
        </p:spPr>
        <p:txBody>
          <a:bodyPr>
            <a:spAutoFit/>
          </a:bodyPr>
          <a:lstStyle/>
          <a:p>
            <a:pPr>
              <a:spcAft>
                <a:spcPts val="0"/>
              </a:spcAft>
              <a:tabLst>
                <a:tab pos="974725" algn="l"/>
              </a:tabLst>
            </a:pPr>
            <a:r>
              <a:rPr lang="de-DE" dirty="0" smtClean="0">
                <a:latin typeface="Times New Roman" panose="02020603050405020304" pitchFamily="18" charset="0"/>
                <a:ea typeface="Times New Roman" panose="02020603050405020304" pitchFamily="18" charset="0"/>
              </a:rPr>
              <a:t>.</a:t>
            </a:r>
            <a:endParaRPr lang="de-DE"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3803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8800" b="1" dirty="0" smtClean="0"/>
              <a:t>Sonstiges</a:t>
            </a:r>
            <a:endParaRPr lang="de-DE" sz="8800" b="1" dirty="0"/>
          </a:p>
        </p:txBody>
      </p:sp>
      <p:pic>
        <p:nvPicPr>
          <p:cNvPr id="4" name="Bild 3" descr="Bildergebnis für defibrillator anwendu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96931" y="1546132"/>
            <a:ext cx="1837113" cy="1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659" y="1850214"/>
            <a:ext cx="2893291" cy="1548000"/>
          </a:xfrm>
          <a:prstGeom prst="rect">
            <a:avLst/>
          </a:prstGeom>
        </p:spPr>
      </p:pic>
      <p:pic>
        <p:nvPicPr>
          <p:cNvPr id="6" name="Inhaltsplatzhalt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5015" y="3978000"/>
            <a:ext cx="1619999" cy="2880000"/>
          </a:xfrm>
          <a:prstGeom prst="rect">
            <a:avLst/>
          </a:prstGeom>
        </p:spPr>
      </p:pic>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043" y="3913383"/>
            <a:ext cx="1499425" cy="2664000"/>
          </a:xfrm>
          <a:prstGeom prst="rect">
            <a:avLst/>
          </a:prstGeom>
        </p:spPr>
      </p:pic>
      <p:pic>
        <p:nvPicPr>
          <p:cNvPr id="8" name="Grafik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1561" y="3913383"/>
            <a:ext cx="2466975" cy="1847850"/>
          </a:xfrm>
          <a:prstGeom prst="rect">
            <a:avLst/>
          </a:prstGeom>
        </p:spPr>
      </p:pic>
      <p:pic>
        <p:nvPicPr>
          <p:cNvPr id="9" name="Grafik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170" y="2149383"/>
            <a:ext cx="2474873" cy="3528000"/>
          </a:xfrm>
          <a:prstGeom prst="rect">
            <a:avLst/>
          </a:prstGeom>
        </p:spPr>
      </p:pic>
    </p:spTree>
    <p:extLst>
      <p:ext uri="{BB962C8B-B14F-4D97-AF65-F5344CB8AC3E}">
        <p14:creationId xmlns:p14="http://schemas.microsoft.com/office/powerpoint/2010/main" val="1817119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Bevorratung Sandsäcke</a:t>
            </a:r>
            <a:endParaRPr lang="de-DE" b="1" dirty="0"/>
          </a:p>
        </p:txBody>
      </p:sp>
      <p:sp>
        <p:nvSpPr>
          <p:cNvPr id="3" name="Inhaltsplatzhalter 2"/>
          <p:cNvSpPr>
            <a:spLocks noGrp="1"/>
          </p:cNvSpPr>
          <p:nvPr>
            <p:ph idx="1"/>
          </p:nvPr>
        </p:nvSpPr>
        <p:spPr/>
        <p:txBody>
          <a:bodyPr>
            <a:normAutofit/>
          </a:bodyPr>
          <a:lstStyle/>
          <a:p>
            <a:r>
              <a:rPr lang="de-DE" sz="3200" b="1" dirty="0" smtClean="0"/>
              <a:t>Die Gemeinde Billigheim hält 2 Sandsackverbauplätze vor.</a:t>
            </a:r>
          </a:p>
          <a:p>
            <a:r>
              <a:rPr lang="de-DE" sz="3200" b="1" dirty="0" smtClean="0"/>
              <a:t>Es werden ca. 20.000 Sandsäcke inkl. Sand bevorratet!</a:t>
            </a:r>
            <a:endParaRPr lang="de-DE" sz="3200" b="1"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307" y="3179900"/>
            <a:ext cx="4181386" cy="3132000"/>
          </a:xfrm>
          <a:prstGeom prst="rect">
            <a:avLst/>
          </a:prstGeom>
        </p:spPr>
      </p:pic>
    </p:spTree>
    <p:extLst>
      <p:ext uri="{BB962C8B-B14F-4D97-AF65-F5344CB8AC3E}">
        <p14:creationId xmlns:p14="http://schemas.microsoft.com/office/powerpoint/2010/main" val="2284047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8000" b="1" dirty="0" smtClean="0"/>
              <a:t>Stromausfall</a:t>
            </a:r>
            <a:endParaRPr lang="de-DE" sz="8000" b="1" dirty="0"/>
          </a:p>
        </p:txBody>
      </p:sp>
      <p:sp>
        <p:nvSpPr>
          <p:cNvPr id="3" name="Inhaltsplatzhalter 2"/>
          <p:cNvSpPr>
            <a:spLocks noGrp="1"/>
          </p:cNvSpPr>
          <p:nvPr>
            <p:ph idx="1"/>
          </p:nvPr>
        </p:nvSpPr>
        <p:spPr/>
        <p:txBody>
          <a:bodyPr/>
          <a:lstStyle/>
          <a:p>
            <a:r>
              <a:rPr lang="de-DE" dirty="0" smtClean="0"/>
              <a:t>Notstromeinspeisung in allen Feuerwehrhäusern und Rathaus Billigheim vorhanden</a:t>
            </a:r>
          </a:p>
          <a:p>
            <a:r>
              <a:rPr lang="de-DE" dirty="0" smtClean="0"/>
              <a:t>Beschaffung von Notstromaggregaten</a:t>
            </a:r>
          </a:p>
          <a:p>
            <a:r>
              <a:rPr lang="de-DE" dirty="0" smtClean="0"/>
              <a:t>Notstromeinspeisungen in allen Ortsteilen in Versammlungsstätten geplant (zur Aufnahme von Personen).</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3755" y="4001294"/>
            <a:ext cx="3175000" cy="2794000"/>
          </a:xfrm>
          <a:prstGeom prst="rect">
            <a:avLst/>
          </a:prstGeom>
        </p:spPr>
      </p:pic>
    </p:spTree>
    <p:extLst>
      <p:ext uri="{BB962C8B-B14F-4D97-AF65-F5344CB8AC3E}">
        <p14:creationId xmlns:p14="http://schemas.microsoft.com/office/powerpoint/2010/main" val="3991003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45773" y="857629"/>
            <a:ext cx="10515600" cy="1325563"/>
          </a:xfrm>
        </p:spPr>
        <p:txBody>
          <a:bodyPr>
            <a:noAutofit/>
          </a:bodyPr>
          <a:lstStyle/>
          <a:p>
            <a:pPr algn="ctr"/>
            <a:r>
              <a:rPr lang="de-DE" sz="7200" b="1" dirty="0" smtClean="0"/>
              <a:t/>
            </a:r>
            <a:br>
              <a:rPr lang="de-DE" sz="7200" b="1" dirty="0" smtClean="0"/>
            </a:br>
            <a:endParaRPr lang="de-DE" sz="7200" b="1" dirty="0"/>
          </a:p>
        </p:txBody>
      </p:sp>
      <p:sp>
        <p:nvSpPr>
          <p:cNvPr id="3" name="Inhaltsplatzhalter 2"/>
          <p:cNvSpPr>
            <a:spLocks noGrp="1"/>
          </p:cNvSpPr>
          <p:nvPr>
            <p:ph idx="1"/>
          </p:nvPr>
        </p:nvSpPr>
        <p:spPr>
          <a:xfrm>
            <a:off x="613116" y="2053883"/>
            <a:ext cx="10515600" cy="4445391"/>
          </a:xfrm>
        </p:spPr>
        <p:txBody>
          <a:bodyPr>
            <a:normAutofit/>
          </a:bodyPr>
          <a:lstStyle/>
          <a:p>
            <a:pPr marL="0" indent="0" algn="ctr">
              <a:buNone/>
            </a:pPr>
            <a:r>
              <a:rPr lang="de-DE" sz="3600" b="1" dirty="0"/>
              <a:t>STANDORTE DEFIBRILATOREN                                                                                       in der Gemeinde Billigheim</a:t>
            </a:r>
            <a:endParaRPr lang="de-DE" sz="3600" dirty="0"/>
          </a:p>
          <a:p>
            <a:r>
              <a:rPr lang="de-DE" b="1" dirty="0"/>
              <a:t>Allfeld:</a:t>
            </a:r>
            <a:r>
              <a:rPr lang="de-DE" dirty="0"/>
              <a:t> Feuerwehrhaus, Höchstberger Str. 7</a:t>
            </a:r>
          </a:p>
          <a:p>
            <a:r>
              <a:rPr lang="de-DE" b="1" dirty="0"/>
              <a:t>Billigheim:</a:t>
            </a:r>
            <a:r>
              <a:rPr lang="de-DE" dirty="0"/>
              <a:t> Rathaus/Feuerwehrhaus, Sulzbacher Str. 9</a:t>
            </a:r>
          </a:p>
          <a:p>
            <a:r>
              <a:rPr lang="de-DE" b="1" dirty="0"/>
              <a:t>Katzental:</a:t>
            </a:r>
            <a:r>
              <a:rPr lang="de-DE" dirty="0"/>
              <a:t> Feuerwehrhaus, Wolfgang-Borchert-Weg 4</a:t>
            </a:r>
          </a:p>
          <a:p>
            <a:r>
              <a:rPr lang="de-DE" b="1" dirty="0"/>
              <a:t>Sulzbach:</a:t>
            </a:r>
            <a:r>
              <a:rPr lang="de-DE" dirty="0"/>
              <a:t> Feuerwehrhaus, Fernichweg 1a</a:t>
            </a:r>
          </a:p>
          <a:p>
            <a:r>
              <a:rPr lang="de-DE" b="1" dirty="0"/>
              <a:t>Waldmühlbach:</a:t>
            </a:r>
            <a:r>
              <a:rPr lang="de-DE" dirty="0"/>
              <a:t> Bushaltestelle Dorfstraße (auf der Seite des Alten Rathauses)</a:t>
            </a:r>
          </a:p>
          <a:p>
            <a:pPr marL="0" indent="0">
              <a:buNone/>
            </a:pPr>
            <a:endParaRPr lang="de-DE" b="1" dirty="0" smtClean="0"/>
          </a:p>
        </p:txBody>
      </p:sp>
      <p:sp>
        <p:nvSpPr>
          <p:cNvPr id="4" name="Rechteck 3"/>
          <p:cNvSpPr/>
          <p:nvPr/>
        </p:nvSpPr>
        <p:spPr>
          <a:xfrm>
            <a:off x="3048000" y="1518221"/>
            <a:ext cx="6096000" cy="369332"/>
          </a:xfrm>
          <a:prstGeom prst="rect">
            <a:avLst/>
          </a:prstGeom>
        </p:spPr>
        <p:txBody>
          <a:bodyPr>
            <a:spAutoFit/>
          </a:bodyPr>
          <a:lstStyle/>
          <a:p>
            <a:pPr>
              <a:spcAft>
                <a:spcPts val="0"/>
              </a:spcAft>
              <a:tabLst>
                <a:tab pos="974725" algn="l"/>
              </a:tabLst>
            </a:pPr>
            <a:r>
              <a:rPr lang="de-DE" dirty="0" smtClean="0">
                <a:latin typeface="Times New Roman" panose="02020603050405020304" pitchFamily="18" charset="0"/>
                <a:ea typeface="Times New Roman" panose="02020603050405020304" pitchFamily="18" charset="0"/>
              </a:rPr>
              <a:t>.</a:t>
            </a:r>
            <a:endParaRPr lang="de-DE" sz="1600" dirty="0">
              <a:effectLst/>
              <a:latin typeface="Times New Roman" panose="02020603050405020304" pitchFamily="18" charset="0"/>
              <a:ea typeface="Times New Roman" panose="02020603050405020304" pitchFamily="18" charset="0"/>
            </a:endParaRPr>
          </a:p>
        </p:txBody>
      </p:sp>
      <p:pic>
        <p:nvPicPr>
          <p:cNvPr id="11266" name="Bild 3" descr="Bildergebnis für defibrillator anwendu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8000" y="78599"/>
            <a:ext cx="1836000" cy="18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541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Weitere Informationen für den Bürger</a:t>
            </a:r>
            <a:endParaRPr lang="de-DE" b="1" dirty="0"/>
          </a:p>
        </p:txBody>
      </p:sp>
      <p:sp>
        <p:nvSpPr>
          <p:cNvPr id="3" name="Inhaltsplatzhalter 2"/>
          <p:cNvSpPr>
            <a:spLocks noGrp="1"/>
          </p:cNvSpPr>
          <p:nvPr>
            <p:ph idx="1"/>
          </p:nvPr>
        </p:nvSpPr>
        <p:spPr/>
        <p:txBody>
          <a:bodyPr/>
          <a:lstStyle/>
          <a:p>
            <a:pPr marL="0" indent="0" algn="ctr">
              <a:buNone/>
            </a:pPr>
            <a:r>
              <a:rPr lang="de-DE" b="1" dirty="0" smtClean="0"/>
              <a:t>Homepage der Gemeinde Billigheim</a:t>
            </a:r>
          </a:p>
          <a:p>
            <a:pPr marL="0" indent="0" algn="ctr">
              <a:buNone/>
            </a:pPr>
            <a:r>
              <a:rPr lang="de-DE" dirty="0" smtClean="0">
                <a:hlinkClick r:id="rId2"/>
              </a:rPr>
              <a:t>www.billigheim.de</a:t>
            </a:r>
            <a:endParaRPr lang="de-DE" dirty="0" smtClean="0"/>
          </a:p>
          <a:p>
            <a:pPr marL="0" indent="0" algn="ctr">
              <a:buNone/>
            </a:pPr>
            <a:endParaRPr lang="de-DE" dirty="0" smtClean="0"/>
          </a:p>
          <a:p>
            <a:pPr marL="0" indent="0" algn="ctr">
              <a:buNone/>
            </a:pPr>
            <a:endParaRPr lang="de-DE" dirty="0"/>
          </a:p>
          <a:p>
            <a:pPr marL="0" indent="0" algn="ctr">
              <a:buNone/>
            </a:pPr>
            <a:endParaRPr lang="de-DE" u="sng" dirty="0" smtClean="0">
              <a:solidFill>
                <a:srgbClr val="0070C0"/>
              </a:solidFill>
            </a:endParaRPr>
          </a:p>
          <a:p>
            <a:pPr marL="0" indent="0" algn="ctr">
              <a:buNone/>
            </a:pPr>
            <a:endParaRPr lang="de-DE" u="sng" dirty="0">
              <a:solidFill>
                <a:srgbClr val="0070C0"/>
              </a:solidFill>
            </a:endParaRPr>
          </a:p>
          <a:p>
            <a:pPr marL="0" indent="0" algn="ctr">
              <a:buNone/>
            </a:pPr>
            <a:r>
              <a:rPr lang="de-DE" u="sng" dirty="0" smtClean="0">
                <a:solidFill>
                  <a:srgbClr val="0070C0"/>
                </a:solidFill>
              </a:rPr>
              <a:t>www.bbk.bund.de</a:t>
            </a:r>
          </a:p>
          <a:p>
            <a:pPr marL="0" indent="0" algn="ctr">
              <a:buNone/>
            </a:pPr>
            <a:endParaRPr lang="de-DE" dirty="0"/>
          </a:p>
          <a:p>
            <a:pPr marL="0" indent="0" algn="ctr">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354" y="3227294"/>
            <a:ext cx="2893291" cy="1548000"/>
          </a:xfrm>
          <a:prstGeom prst="rect">
            <a:avLst/>
          </a:prstGeom>
        </p:spPr>
      </p:pic>
    </p:spTree>
    <p:extLst>
      <p:ext uri="{BB962C8B-B14F-4D97-AF65-F5344CB8AC3E}">
        <p14:creationId xmlns:p14="http://schemas.microsoft.com/office/powerpoint/2010/main" val="3971552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Hilfreiche Apps</a:t>
            </a:r>
            <a:br>
              <a:rPr lang="de-DE" b="1" dirty="0" smtClean="0"/>
            </a:br>
            <a:r>
              <a:rPr lang="de-DE" b="1" dirty="0" smtClean="0"/>
              <a:t>für IOS und Android (kostenlos)</a:t>
            </a:r>
            <a:endParaRPr lang="de-DE" b="1"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3243" y="1690688"/>
            <a:ext cx="3077999" cy="5472000"/>
          </a:xfr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062" y="1690688"/>
            <a:ext cx="2553091" cy="4536000"/>
          </a:xfrm>
          <a:prstGeom prst="rect">
            <a:avLst/>
          </a:prstGeom>
        </p:spPr>
      </p:pic>
    </p:spTree>
    <p:extLst>
      <p:ext uri="{BB962C8B-B14F-4D97-AF65-F5344CB8AC3E}">
        <p14:creationId xmlns:p14="http://schemas.microsoft.com/office/powerpoint/2010/main" val="3688949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de-DE" sz="11500" b="1" dirty="0" smtClean="0"/>
              <a:t>E</a:t>
            </a:r>
            <a:endParaRPr lang="de-DE" sz="11500" b="1" dirty="0"/>
          </a:p>
        </p:txBody>
      </p:sp>
      <p:sp>
        <p:nvSpPr>
          <p:cNvPr id="3" name="Inhaltsplatzhalter 2"/>
          <p:cNvSpPr>
            <a:spLocks noGrp="1"/>
          </p:cNvSpPr>
          <p:nvPr>
            <p:ph idx="1"/>
          </p:nvPr>
        </p:nvSpPr>
        <p:spPr/>
        <p:txBody>
          <a:bodyPr>
            <a:normAutofit/>
          </a:bodyPr>
          <a:lstStyle/>
          <a:p>
            <a:pPr algn="ctr"/>
            <a:endParaRPr lang="de-DE" dirty="0" smtClean="0"/>
          </a:p>
          <a:p>
            <a:pPr marL="0" indent="0" algn="ctr">
              <a:buNone/>
            </a:pPr>
            <a:r>
              <a:rPr lang="de-DE" sz="11500" dirty="0" smtClean="0"/>
              <a:t>?</a:t>
            </a:r>
            <a:endParaRPr lang="de-DE" sz="11500" dirty="0"/>
          </a:p>
          <a:p>
            <a:pPr algn="ctr"/>
            <a:endParaRPr lang="de-DE" dirty="0" smtClean="0"/>
          </a:p>
          <a:p>
            <a:pPr algn="ct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76000"/>
          </a:xfrm>
          <a:prstGeom prst="rect">
            <a:avLst/>
          </a:prstGeom>
        </p:spPr>
      </p:pic>
    </p:spTree>
    <p:extLst>
      <p:ext uri="{BB962C8B-B14F-4D97-AF65-F5344CB8AC3E}">
        <p14:creationId xmlns:p14="http://schemas.microsoft.com/office/powerpoint/2010/main" val="3412053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675794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de-DE" sz="6000" b="1" dirty="0" smtClean="0"/>
              <a:t>Was tut die Gemeinde Billigheim</a:t>
            </a:r>
            <a:endParaRPr lang="de-DE" sz="6000" b="1" dirty="0"/>
          </a:p>
        </p:txBody>
      </p:sp>
      <p:sp>
        <p:nvSpPr>
          <p:cNvPr id="3" name="Inhaltsplatzhalter 2"/>
          <p:cNvSpPr>
            <a:spLocks noGrp="1"/>
          </p:cNvSpPr>
          <p:nvPr>
            <p:ph idx="1"/>
          </p:nvPr>
        </p:nvSpPr>
        <p:spPr>
          <a:xfrm>
            <a:off x="-1" y="1690688"/>
            <a:ext cx="12192001" cy="4486275"/>
          </a:xfrm>
        </p:spPr>
        <p:txBody>
          <a:bodyPr/>
          <a:lstStyle/>
          <a:p>
            <a:pPr marL="0" indent="0" algn="ctr">
              <a:buNone/>
            </a:pPr>
            <a:r>
              <a:rPr lang="de-DE" sz="4400" b="1" dirty="0" smtClean="0"/>
              <a:t>Investiert in die Fahrzeuge der Feuerwehr </a:t>
            </a:r>
          </a:p>
          <a:p>
            <a:pPr marL="0" indent="0">
              <a:buNone/>
            </a:pPr>
            <a:r>
              <a:rPr lang="de-DE" sz="2000" b="1" dirty="0"/>
              <a:t> </a:t>
            </a:r>
            <a:r>
              <a:rPr lang="de-DE" sz="2000" b="1" dirty="0" smtClean="0"/>
              <a:t>                    2015		              2016	</a:t>
            </a:r>
            <a:r>
              <a:rPr lang="de-DE" sz="2000" b="1" dirty="0"/>
              <a:t>	</a:t>
            </a:r>
            <a:r>
              <a:rPr lang="de-DE" sz="2000" b="1" dirty="0" smtClean="0"/>
              <a:t>         2017		2018		       2019</a:t>
            </a:r>
            <a:endParaRPr lang="de-DE" sz="2000" b="1" dirty="0"/>
          </a:p>
        </p:txBody>
      </p:sp>
      <p:pic>
        <p:nvPicPr>
          <p:cNvPr id="4" name="Picture 3"/>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043" y="3016251"/>
            <a:ext cx="2323395" cy="15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nhaltsplatzhalt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6982" y="3016251"/>
            <a:ext cx="2253697" cy="1548000"/>
          </a:xfrm>
          <a:prstGeom prst="rect">
            <a:avLst/>
          </a:prstGeom>
        </p:spPr>
      </p:pic>
      <p:pic>
        <p:nvPicPr>
          <p:cNvPr id="7" name="Inhaltsplatzhalt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7210" y="3016251"/>
            <a:ext cx="2322000" cy="1548000"/>
          </a:xfrm>
          <a:prstGeom prst="rect">
            <a:avLst/>
          </a:prstGeom>
        </p:spPr>
      </p:pic>
      <p:pic>
        <p:nvPicPr>
          <p:cNvPr id="8" name="Inhaltsplatzhalt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1227" y="3016251"/>
            <a:ext cx="2064001" cy="1548000"/>
          </a:xfrm>
          <a:prstGeom prst="rect">
            <a:avLst/>
          </a:prstGeom>
        </p:spPr>
      </p:pic>
      <p:pic>
        <p:nvPicPr>
          <p:cNvPr id="9" name="Inhaltsplatzhalter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46613" y="3007948"/>
            <a:ext cx="2064001" cy="1548000"/>
          </a:xfrm>
          <a:prstGeom prst="rect">
            <a:avLst/>
          </a:prstGeom>
        </p:spPr>
      </p:pic>
    </p:spTree>
    <p:extLst>
      <p:ext uri="{BB962C8B-B14F-4D97-AF65-F5344CB8AC3E}">
        <p14:creationId xmlns:p14="http://schemas.microsoft.com/office/powerpoint/2010/main" val="1084861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In Personal und Ausbildung</a:t>
            </a:r>
            <a:endParaRPr lang="de-DE" b="1" dirty="0"/>
          </a:p>
        </p:txBody>
      </p:sp>
      <p:pic>
        <p:nvPicPr>
          <p:cNvPr id="4"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2199" y="1494000"/>
            <a:ext cx="7307602" cy="4860000"/>
          </a:xfrm>
        </p:spPr>
      </p:pic>
    </p:spTree>
    <p:extLst>
      <p:ext uri="{BB962C8B-B14F-4D97-AF65-F5344CB8AC3E}">
        <p14:creationId xmlns:p14="http://schemas.microsoft.com/office/powerpoint/2010/main" val="2643282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Feuerwehrhäuser</a:t>
            </a:r>
            <a:endParaRPr lang="de-DE" b="1" dirty="0"/>
          </a:p>
        </p:txBody>
      </p:sp>
      <p:pic>
        <p:nvPicPr>
          <p:cNvPr id="4" name="Picture 6" descr="http://www.feuerwehr-allfeld.de/level1/Gereatehaus/Bild%2000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90688"/>
            <a:ext cx="288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818" y="1690688"/>
            <a:ext cx="3498271"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nhaltsplatzhalt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9654" y="1690688"/>
            <a:ext cx="2880001" cy="2160000"/>
          </a:xfrm>
          <a:prstGeom prst="rect">
            <a:avLst/>
          </a:prstGeom>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873765" y="4546405"/>
            <a:ext cx="4444470"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6835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7200" b="1" dirty="0" smtClean="0"/>
              <a:t>Warnung der Bevölkerung</a:t>
            </a:r>
            <a:endParaRPr lang="de-DE" sz="7200" b="1" dirty="0"/>
          </a:p>
        </p:txBody>
      </p:sp>
      <p:sp>
        <p:nvSpPr>
          <p:cNvPr id="3" name="Inhaltsplatzhalter 2"/>
          <p:cNvSpPr>
            <a:spLocks noGrp="1"/>
          </p:cNvSpPr>
          <p:nvPr>
            <p:ph idx="1"/>
          </p:nvPr>
        </p:nvSpPr>
        <p:spPr/>
        <p:txBody>
          <a:bodyPr>
            <a:normAutofit/>
          </a:bodyPr>
          <a:lstStyle/>
          <a:p>
            <a:pPr marL="0" indent="0" algn="ctr">
              <a:buNone/>
            </a:pPr>
            <a:r>
              <a:rPr lang="de-DE" sz="4000" b="1" dirty="0" smtClean="0"/>
              <a:t>Investition in ein Sirenenkonzept zur Warnung der Bevölkerung im Katastrophenfall</a:t>
            </a:r>
          </a:p>
          <a:p>
            <a:pPr marL="0" indent="0" algn="ctr">
              <a:buNone/>
            </a:pPr>
            <a:r>
              <a:rPr lang="de-DE" sz="6000" b="1" dirty="0" smtClean="0"/>
              <a:t>in</a:t>
            </a:r>
          </a:p>
          <a:p>
            <a:pPr marL="0" indent="0" algn="ctr">
              <a:buNone/>
            </a:pPr>
            <a:r>
              <a:rPr lang="de-DE" sz="6000" b="1" dirty="0" smtClean="0"/>
              <a:t>2019</a:t>
            </a:r>
          </a:p>
          <a:p>
            <a:pPr marL="0" indent="0" algn="ctr">
              <a:buNone/>
            </a:pPr>
            <a:r>
              <a:rPr lang="de-DE" sz="4000" b="1" dirty="0" smtClean="0"/>
              <a:t>einzigartig bisher im Neckar-Odenwald-Kreis</a:t>
            </a:r>
          </a:p>
          <a:p>
            <a:pPr marL="0" indent="0" algn="ctr">
              <a:buNone/>
            </a:pPr>
            <a:endParaRPr lang="de-DE" dirty="0"/>
          </a:p>
          <a:p>
            <a:endParaRPr lang="de-DE" dirty="0"/>
          </a:p>
        </p:txBody>
      </p:sp>
    </p:spTree>
    <p:extLst>
      <p:ext uri="{BB962C8B-B14F-4D97-AF65-F5344CB8AC3E}">
        <p14:creationId xmlns:p14="http://schemas.microsoft.com/office/powerpoint/2010/main" val="200194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t>Warnung der Bevölkerung im Katastrophenfall in der Gemeinde Billigheim</a:t>
            </a:r>
            <a:endParaRPr lang="de-DE" b="1" dirty="0"/>
          </a:p>
        </p:txBody>
      </p:sp>
      <p:sp>
        <p:nvSpPr>
          <p:cNvPr id="3" name="Inhaltsplatzhalter 2"/>
          <p:cNvSpPr>
            <a:spLocks noGrp="1"/>
          </p:cNvSpPr>
          <p:nvPr>
            <p:ph idx="1"/>
          </p:nvPr>
        </p:nvSpPr>
        <p:spPr/>
        <p:txBody>
          <a:bodyPr>
            <a:normAutofit fontScale="92500" lnSpcReduction="20000"/>
          </a:bodyPr>
          <a:lstStyle/>
          <a:p>
            <a:r>
              <a:rPr lang="de-DE" sz="3900" dirty="0"/>
              <a:t>Angesichts der Hochwasserkatastrophe vom Mai 2016 oder großen Schadensereignissen drohenden Gefahren für Leben, Gesundheit und Eigentum der Einwohner hat die Gemeinde Billigheim, den Zivil- und Katastrophenschutz überarbeitet und sich für eine bessere und schnellere Warnung für ihre Bevölkerung entschlossen. Die Gemeinde Billigheim hat sich für ein System von </a:t>
            </a:r>
            <a:r>
              <a:rPr lang="de-DE" sz="3900" b="1" dirty="0"/>
              <a:t>Hochleistungssirenen mit vordefinierten Sprachdurchsagen </a:t>
            </a:r>
            <a:r>
              <a:rPr lang="de-DE" sz="3900" dirty="0"/>
              <a:t>entschieden und installieren lassen. </a:t>
            </a:r>
          </a:p>
          <a:p>
            <a:pPr marL="0" indent="0">
              <a:buNone/>
            </a:pPr>
            <a:r>
              <a:rPr lang="de-DE" dirty="0"/>
              <a:t> </a:t>
            </a:r>
          </a:p>
          <a:p>
            <a:endParaRPr lang="de-DE" dirty="0"/>
          </a:p>
        </p:txBody>
      </p:sp>
    </p:spTree>
    <p:extLst>
      <p:ext uri="{BB962C8B-B14F-4D97-AF65-F5344CB8AC3E}">
        <p14:creationId xmlns:p14="http://schemas.microsoft.com/office/powerpoint/2010/main" val="2945474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de-DE" sz="5400" b="1" dirty="0" smtClean="0"/>
              <a:t>Sirenen in der Gemeinde</a:t>
            </a:r>
            <a:endParaRPr lang="de-DE" sz="5400" b="1" dirty="0"/>
          </a:p>
        </p:txBody>
      </p:sp>
      <p:sp>
        <p:nvSpPr>
          <p:cNvPr id="3" name="Inhaltsplatzhalter 2"/>
          <p:cNvSpPr>
            <a:spLocks noGrp="1"/>
          </p:cNvSpPr>
          <p:nvPr>
            <p:ph idx="1"/>
          </p:nvPr>
        </p:nvSpPr>
        <p:spPr>
          <a:xfrm>
            <a:off x="379828" y="1533378"/>
            <a:ext cx="15848719" cy="7150906"/>
          </a:xfrm>
        </p:spPr>
        <p:txBody>
          <a:bodyPr/>
          <a:lstStyle/>
          <a:p>
            <a:pPr marL="0" indent="0">
              <a:buNone/>
            </a:pPr>
            <a:r>
              <a:rPr lang="de-DE" b="1" dirty="0" smtClean="0"/>
              <a:t>E57 Sirene</a:t>
            </a:r>
            <a:r>
              <a:rPr lang="de-DE" dirty="0" smtClean="0"/>
              <a:t>							</a:t>
            </a:r>
            <a:r>
              <a:rPr lang="de-DE" b="1" dirty="0" smtClean="0"/>
              <a:t>Hochleistungssirene</a:t>
            </a:r>
            <a:r>
              <a:rPr lang="de-DE" dirty="0" smtClean="0"/>
              <a:t>					</a:t>
            </a:r>
          </a:p>
          <a:p>
            <a:pPr marL="0" indent="0">
              <a:buNone/>
            </a:pPr>
            <a:r>
              <a:rPr lang="de-DE" sz="2400" dirty="0" smtClean="0"/>
              <a:t>Altbestand							</a:t>
            </a:r>
            <a:r>
              <a:rPr lang="de-DE" sz="2400" b="1" dirty="0" smtClean="0">
                <a:solidFill>
                  <a:srgbClr val="FF0000"/>
                </a:solidFill>
              </a:rPr>
              <a:t>Neu</a:t>
            </a:r>
          </a:p>
          <a:p>
            <a:pPr marL="0" indent="0">
              <a:buNone/>
            </a:pPr>
            <a:r>
              <a:rPr lang="de-DE" sz="2400" dirty="0" smtClean="0"/>
              <a:t>Funktioniert nicht bei Stromausfall				funktioniert bei Stromausfall</a:t>
            </a:r>
          </a:p>
          <a:p>
            <a:pPr marL="0" indent="0">
              <a:buNone/>
            </a:pPr>
            <a:r>
              <a:rPr lang="de-DE" sz="2400" dirty="0" smtClean="0"/>
              <a:t>Keine Sprachdurchsage möglich				vordefinierte Sprachdurchsagen</a:t>
            </a:r>
            <a:endParaRPr lang="de-DE" sz="2400" dirty="0"/>
          </a:p>
        </p:txBody>
      </p:sp>
      <p:pic>
        <p:nvPicPr>
          <p:cNvPr id="1026" name="Picture 2" descr="Sir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402" y="3920831"/>
            <a:ext cx="2619289" cy="27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Bildergebnis für sirenen feuerweh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1595" y="3920831"/>
            <a:ext cx="1826112" cy="27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269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de-DE" sz="5400" b="1" dirty="0" smtClean="0"/>
              <a:t>Wie werden die Sirenen in der Gemeinde alarmiert</a:t>
            </a:r>
            <a:endParaRPr lang="de-DE" sz="5400" b="1" dirty="0"/>
          </a:p>
        </p:txBody>
      </p:sp>
      <p:sp>
        <p:nvSpPr>
          <p:cNvPr id="3" name="Inhaltsplatzhalter 2"/>
          <p:cNvSpPr>
            <a:spLocks noGrp="1"/>
          </p:cNvSpPr>
          <p:nvPr>
            <p:ph idx="1"/>
          </p:nvPr>
        </p:nvSpPr>
        <p:spPr>
          <a:xfrm>
            <a:off x="379828" y="1533378"/>
            <a:ext cx="15848719" cy="7150906"/>
          </a:xfrm>
        </p:spPr>
        <p:txBody>
          <a:bodyPr/>
          <a:lstStyle/>
          <a:p>
            <a:pPr marL="0" indent="0">
              <a:buNone/>
            </a:pPr>
            <a:endParaRPr lang="de-DE" b="1" dirty="0" smtClean="0"/>
          </a:p>
          <a:p>
            <a:pPr marL="0" indent="0">
              <a:buNone/>
            </a:pPr>
            <a:r>
              <a:rPr lang="de-DE" b="1" dirty="0" smtClean="0"/>
              <a:t>E57 Sirene</a:t>
            </a:r>
            <a:r>
              <a:rPr lang="de-DE" dirty="0" smtClean="0"/>
              <a:t>								</a:t>
            </a:r>
            <a:r>
              <a:rPr lang="de-DE" b="1" dirty="0" smtClean="0"/>
              <a:t>Hochleistungssirene</a:t>
            </a:r>
            <a:r>
              <a:rPr lang="de-DE" dirty="0" smtClean="0"/>
              <a:t>					</a:t>
            </a:r>
          </a:p>
          <a:p>
            <a:pPr marL="0" indent="0">
              <a:buNone/>
            </a:pPr>
            <a:r>
              <a:rPr lang="de-DE" sz="2400" dirty="0" smtClean="0"/>
              <a:t>			</a:t>
            </a:r>
            <a:r>
              <a:rPr lang="de-DE" sz="2400" dirty="0"/>
              <a:t>	</a:t>
            </a:r>
            <a:r>
              <a:rPr lang="de-DE" sz="2400" b="1" dirty="0" smtClean="0"/>
              <a:t>Warnton beider Sirenen ertönt</a:t>
            </a:r>
          </a:p>
          <a:p>
            <a:pPr marL="0" indent="0">
              <a:buNone/>
            </a:pPr>
            <a:r>
              <a:rPr lang="de-DE" sz="2400" b="1" dirty="0" smtClean="0"/>
              <a:t>		  wenn Warnton ausklingt auf Sprachdurchsage warten, </a:t>
            </a:r>
          </a:p>
          <a:p>
            <a:pPr marL="0" indent="0">
              <a:buNone/>
            </a:pPr>
            <a:r>
              <a:rPr lang="de-DE" sz="2400" b="1" dirty="0"/>
              <a:t>	 </a:t>
            </a:r>
            <a:r>
              <a:rPr lang="de-DE" sz="2400" b="1" dirty="0" smtClean="0"/>
              <a:t>am besten bei geöffneten Fenster um die Durchsage zu verstehen</a:t>
            </a:r>
          </a:p>
          <a:p>
            <a:pPr marL="0" indent="0">
              <a:buNone/>
            </a:pPr>
            <a:r>
              <a:rPr lang="de-DE" sz="2400" dirty="0" smtClean="0"/>
              <a:t>				</a:t>
            </a:r>
            <a:endParaRPr lang="de-DE" sz="2400" dirty="0"/>
          </a:p>
        </p:txBody>
      </p:sp>
      <p:pic>
        <p:nvPicPr>
          <p:cNvPr id="1026" name="Picture 2" descr="Sir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402" y="3920831"/>
            <a:ext cx="2619289" cy="27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Bildergebnis für sirenen feuerweh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1595" y="3920831"/>
            <a:ext cx="1826112" cy="27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450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612</Words>
  <Application>Microsoft Office PowerPoint</Application>
  <PresentationFormat>Breitbild</PresentationFormat>
  <Paragraphs>138</Paragraphs>
  <Slides>29</Slides>
  <Notes>0</Notes>
  <HiddenSlides>0</HiddenSlides>
  <MMClips>11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29</vt:i4>
      </vt:variant>
    </vt:vector>
  </HeadingPairs>
  <TitlesOfParts>
    <vt:vector size="34" baseType="lpstr">
      <vt:lpstr>Arial</vt:lpstr>
      <vt:lpstr>Calibri</vt:lpstr>
      <vt:lpstr>Calibri Light</vt:lpstr>
      <vt:lpstr>Times New Roman</vt:lpstr>
      <vt:lpstr>Office</vt:lpstr>
      <vt:lpstr>Zivil- und Katastrophenschutz Gemeinde Billigheim</vt:lpstr>
      <vt:lpstr>Wie setzt sich der Zivil- und Katastrophenschutz in der Gemeinde zusammen</vt:lpstr>
      <vt:lpstr>Was tut die Gemeinde Billigheim</vt:lpstr>
      <vt:lpstr>In Personal und Ausbildung</vt:lpstr>
      <vt:lpstr>Feuerwehrhäuser</vt:lpstr>
      <vt:lpstr>Warnung der Bevölkerung</vt:lpstr>
      <vt:lpstr>Warnung der Bevölkerung im Katastrophenfall in der Gemeinde Billigheim</vt:lpstr>
      <vt:lpstr>Sirenen in der Gemeinde</vt:lpstr>
      <vt:lpstr>Wie werden die Sirenen in der Gemeinde alarmiert</vt:lpstr>
      <vt:lpstr>Standorte Sirenen in den Ortsteilen</vt:lpstr>
      <vt:lpstr>Sirenensignale und Sprachdurchsagen Feueralarm</vt:lpstr>
      <vt:lpstr>  Warnung der Bevölkerung vor besonderen Gefahren </vt:lpstr>
      <vt:lpstr>Folgende Sprachdurchsagen sind definiert: </vt:lpstr>
      <vt:lpstr>Folgende Sprachdurchsagen sind definiert: </vt:lpstr>
      <vt:lpstr>Verhaltensregeln  Gefahr Fenster und Türen geschlossen halten,           Lüftungen abschalten-Rundfunk einschalten  z. B. bei einem Großbrand, starker Rauchentwicklung, einer Giftwolke</vt:lpstr>
      <vt:lpstr>  Folgende Sprachdurchsagen sind definiert: </vt:lpstr>
      <vt:lpstr>Folgende Sprachdurchsagen sind definiert: </vt:lpstr>
      <vt:lpstr>Folgende Sprachdurchsagen sind definiert: </vt:lpstr>
      <vt:lpstr> Entwarnung </vt:lpstr>
      <vt:lpstr> Probealarm der Sprachdurchsagen </vt:lpstr>
      <vt:lpstr> Probealarm </vt:lpstr>
      <vt:lpstr>Sonstiges</vt:lpstr>
      <vt:lpstr>Bevorratung Sandsäcke</vt:lpstr>
      <vt:lpstr>Stromausfall</vt:lpstr>
      <vt:lpstr> </vt:lpstr>
      <vt:lpstr>Weitere Informationen für den Bürger</vt:lpstr>
      <vt:lpstr>Hilfreiche Apps für IOS und Android (kostenlos)</vt:lpstr>
      <vt:lpstr>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Zivil- und Katastrophenschutz in der Gemeinde Billigheim</dc:title>
  <dc:creator>Kommandant</dc:creator>
  <cp:lastModifiedBy>Geistlinger Bernd</cp:lastModifiedBy>
  <cp:revision>43</cp:revision>
  <dcterms:created xsi:type="dcterms:W3CDTF">2019-02-25T19:32:08Z</dcterms:created>
  <dcterms:modified xsi:type="dcterms:W3CDTF">2019-05-23T15:15:39Z</dcterms:modified>
</cp:coreProperties>
</file>